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8"/>
  </p:notesMasterIdLst>
  <p:sldIdLst>
    <p:sldId id="256" r:id="rId2"/>
    <p:sldId id="281" r:id="rId3"/>
    <p:sldId id="275" r:id="rId4"/>
    <p:sldId id="284" r:id="rId5"/>
    <p:sldId id="282" r:id="rId6"/>
    <p:sldId id="260" r:id="rId7"/>
    <p:sldId id="272" r:id="rId8"/>
    <p:sldId id="283" r:id="rId9"/>
    <p:sldId id="288" r:id="rId10"/>
    <p:sldId id="286" r:id="rId11"/>
    <p:sldId id="287" r:id="rId12"/>
    <p:sldId id="278" r:id="rId13"/>
    <p:sldId id="279" r:id="rId14"/>
    <p:sldId id="280" r:id="rId15"/>
    <p:sldId id="277" r:id="rId16"/>
    <p:sldId id="265" r:id="rId17"/>
    <p:sldId id="289" r:id="rId18"/>
    <p:sldId id="290" r:id="rId19"/>
    <p:sldId id="291" r:id="rId20"/>
    <p:sldId id="294" r:id="rId21"/>
    <p:sldId id="293" r:id="rId22"/>
    <p:sldId id="267" r:id="rId23"/>
    <p:sldId id="268" r:id="rId24"/>
    <p:sldId id="271" r:id="rId25"/>
    <p:sldId id="261"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3036CF-EB7E-7846-9734-C8F0EF812FC1}">
          <p14:sldIdLst>
            <p14:sldId id="256"/>
            <p14:sldId id="281"/>
            <p14:sldId id="275"/>
            <p14:sldId id="284"/>
            <p14:sldId id="282"/>
            <p14:sldId id="260"/>
            <p14:sldId id="272"/>
            <p14:sldId id="283"/>
            <p14:sldId id="288"/>
            <p14:sldId id="286"/>
            <p14:sldId id="287"/>
            <p14:sldId id="278"/>
            <p14:sldId id="279"/>
            <p14:sldId id="280"/>
            <p14:sldId id="277"/>
            <p14:sldId id="265"/>
            <p14:sldId id="289"/>
            <p14:sldId id="290"/>
            <p14:sldId id="291"/>
            <p14:sldId id="294"/>
            <p14:sldId id="293"/>
            <p14:sldId id="267"/>
            <p14:sldId id="268"/>
            <p14:sldId id="271"/>
          </p14:sldIdLst>
        </p14:section>
        <p14:section name="Appendix" id="{776931A2-A2EE-6A4B-BD09-0C67B7510888}">
          <p14:sldIdLst>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0"/>
    <p:restoredTop sz="74438"/>
  </p:normalViewPr>
  <p:slideViewPr>
    <p:cSldViewPr snapToGrid="0" snapToObjects="1">
      <p:cViewPr>
        <p:scale>
          <a:sx n="98" d="100"/>
          <a:sy n="98" d="100"/>
        </p:scale>
        <p:origin x="1056"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0F7F9-CC33-A44C-A2C4-50466C6C2FE9}" type="datetimeFigureOut">
              <a:rPr lang="en-US" smtClean="0"/>
              <a:t>8/12/21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2DD31-2B6A-EF46-A6C7-47CAF47570CE}" type="slidenum">
              <a:rPr lang="en-US" smtClean="0"/>
              <a:t>‹#›</a:t>
            </a:fld>
            <a:endParaRPr lang="en-US"/>
          </a:p>
        </p:txBody>
      </p:sp>
    </p:spTree>
    <p:extLst>
      <p:ext uri="{BB962C8B-B14F-4D97-AF65-F5344CB8AC3E}">
        <p14:creationId xmlns:p14="http://schemas.microsoft.com/office/powerpoint/2010/main" val="143853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Review the talking points for each slide</a:t>
            </a:r>
          </a:p>
          <a:p>
            <a:pPr marL="171450" indent="-171450">
              <a:buFontTx/>
              <a:buChar char="-"/>
            </a:pPr>
            <a:r>
              <a:rPr lang="en-US" dirty="0"/>
              <a:t>Graphs for last question</a:t>
            </a:r>
          </a:p>
          <a:p>
            <a:pPr marL="171450" indent="-171450">
              <a:buFontTx/>
              <a:buChar char="-"/>
            </a:pPr>
            <a:r>
              <a:rPr lang="en-US" dirty="0"/>
              <a:t>Need to fix clean up notebook- Picture of </a:t>
            </a:r>
            <a:r>
              <a:rPr lang="en-US" dirty="0" err="1"/>
              <a:t>jupyter</a:t>
            </a:r>
            <a:r>
              <a:rPr lang="en-US" dirty="0"/>
              <a:t> notebook for data clean up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Edit language for definition of </a:t>
            </a:r>
            <a:r>
              <a:rPr lang="en-US" sz="1200" b="1" i="0" dirty="0">
                <a:solidFill>
                  <a:srgbClr val="00B050"/>
                </a:solidFill>
                <a:latin typeface="+mn-lt"/>
                <a:ea typeface="+mn-ea"/>
                <a:cs typeface="+mn-cs"/>
              </a:rPr>
              <a:t>Acousticness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Analysis for each graph + other questions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Overall findings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Factors to keep in mind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Additional Questions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Add slide: all names of notebooks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1</a:t>
            </a:fld>
            <a:endParaRPr lang="en-US"/>
          </a:p>
        </p:txBody>
      </p:sp>
    </p:spTree>
    <p:extLst>
      <p:ext uri="{BB962C8B-B14F-4D97-AF65-F5344CB8AC3E}">
        <p14:creationId xmlns:p14="http://schemas.microsoft.com/office/powerpoint/2010/main" val="29189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r>
              <a:rPr lang="en-US" dirty="0"/>
              <a:t>- Why grouping these metrics</a:t>
            </a:r>
          </a:p>
        </p:txBody>
      </p:sp>
      <p:sp>
        <p:nvSpPr>
          <p:cNvPr id="4" name="Slide Number Placeholder 3"/>
          <p:cNvSpPr>
            <a:spLocks noGrp="1"/>
          </p:cNvSpPr>
          <p:nvPr>
            <p:ph type="sldNum" sz="quarter" idx="5"/>
          </p:nvPr>
        </p:nvSpPr>
        <p:spPr/>
        <p:txBody>
          <a:bodyPr/>
          <a:lstStyle/>
          <a:p>
            <a:fld id="{DDB2DD31-2B6A-EF46-A6C7-47CAF47570CE}" type="slidenum">
              <a:rPr lang="en-US" smtClean="0"/>
              <a:t>10</a:t>
            </a:fld>
            <a:endParaRPr lang="en-US"/>
          </a:p>
        </p:txBody>
      </p:sp>
    </p:spTree>
    <p:extLst>
      <p:ext uri="{BB962C8B-B14F-4D97-AF65-F5344CB8AC3E}">
        <p14:creationId xmlns:p14="http://schemas.microsoft.com/office/powerpoint/2010/main" val="355902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r>
              <a:rPr lang="en-US" dirty="0"/>
              <a:t>- Why grouping these metrics</a:t>
            </a:r>
          </a:p>
        </p:txBody>
      </p:sp>
      <p:sp>
        <p:nvSpPr>
          <p:cNvPr id="4" name="Slide Number Placeholder 3"/>
          <p:cNvSpPr>
            <a:spLocks noGrp="1"/>
          </p:cNvSpPr>
          <p:nvPr>
            <p:ph type="sldNum" sz="quarter" idx="5"/>
          </p:nvPr>
        </p:nvSpPr>
        <p:spPr/>
        <p:txBody>
          <a:bodyPr/>
          <a:lstStyle/>
          <a:p>
            <a:fld id="{DDB2DD31-2B6A-EF46-A6C7-47CAF47570CE}" type="slidenum">
              <a:rPr lang="en-US" smtClean="0"/>
              <a:t>11</a:t>
            </a:fld>
            <a:endParaRPr lang="en-US"/>
          </a:p>
        </p:txBody>
      </p:sp>
    </p:spTree>
    <p:extLst>
      <p:ext uri="{BB962C8B-B14F-4D97-AF65-F5344CB8AC3E}">
        <p14:creationId xmlns:p14="http://schemas.microsoft.com/office/powerpoint/2010/main" val="3129171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12</a:t>
            </a:fld>
            <a:endParaRPr lang="en-US"/>
          </a:p>
        </p:txBody>
      </p:sp>
    </p:spTree>
    <p:extLst>
      <p:ext uri="{BB962C8B-B14F-4D97-AF65-F5344CB8AC3E}">
        <p14:creationId xmlns:p14="http://schemas.microsoft.com/office/powerpoint/2010/main" val="287991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solidFill>
                  <a:srgbClr val="408080"/>
                </a:solidFill>
                <a:effectLst/>
              </a:rPr>
              <a:t>time_period</a:t>
            </a:r>
            <a:r>
              <a:rPr lang="en-US" i="0" dirty="0">
                <a:solidFill>
                  <a:srgbClr val="408080"/>
                </a:solidFill>
                <a:effectLst/>
              </a:rPr>
              <a:t> does significantly contribute to the dependent music metrics for songs released as demonstrated by the p </a:t>
            </a:r>
            <a:r>
              <a:rPr lang="en-US" i="0" dirty="0" err="1">
                <a:solidFill>
                  <a:srgbClr val="408080"/>
                </a:solidFill>
                <a:effectLst/>
              </a:rPr>
              <a:t>val</a:t>
            </a:r>
            <a:r>
              <a:rPr lang="en-US" i="0" dirty="0">
                <a:solidFill>
                  <a:srgbClr val="408080"/>
                </a:solidFill>
                <a:effectLst/>
              </a:rPr>
              <a:t> &lt; .05</a:t>
            </a:r>
          </a:p>
          <a:p>
            <a:endParaRPr lang="en-US" i="0" dirty="0">
              <a:solidFill>
                <a:srgbClr val="408080"/>
              </a:solidFill>
              <a:effectLst/>
            </a:endParaRPr>
          </a:p>
          <a:p>
            <a:r>
              <a:rPr lang="en-US" i="0" dirty="0">
                <a:solidFill>
                  <a:srgbClr val="408080"/>
                </a:solidFill>
                <a:effectLst/>
              </a:rPr>
              <a:t>however, the Wilks' </a:t>
            </a:r>
            <a:r>
              <a:rPr lang="en-US" i="0" dirty="0" err="1">
                <a:solidFill>
                  <a:srgbClr val="408080"/>
                </a:solidFill>
                <a:effectLst/>
              </a:rPr>
              <a:t>lamda</a:t>
            </a:r>
            <a:r>
              <a:rPr lang="en-US" i="0" dirty="0">
                <a:solidFill>
                  <a:srgbClr val="408080"/>
                </a:solidFill>
                <a:effectLst/>
              </a:rPr>
              <a:t> score (ranging 0-1) is very far from zero.</a:t>
            </a:r>
          </a:p>
          <a:p>
            <a:endParaRPr lang="en-US" i="0" dirty="0">
              <a:solidFill>
                <a:srgbClr val="408080"/>
              </a:solidFill>
              <a:effectLst/>
            </a:endParaRPr>
          </a:p>
          <a:p>
            <a:r>
              <a:rPr lang="en-US" i="0" dirty="0">
                <a:solidFill>
                  <a:srgbClr val="408080"/>
                </a:solidFill>
                <a:effectLst/>
              </a:rPr>
              <a:t> meaning, the </a:t>
            </a:r>
            <a:r>
              <a:rPr lang="en-US" i="0" dirty="0" err="1">
                <a:solidFill>
                  <a:srgbClr val="408080"/>
                </a:solidFill>
                <a:effectLst/>
              </a:rPr>
              <a:t>time_period</a:t>
            </a:r>
            <a:r>
              <a:rPr lang="en-US" i="0" dirty="0">
                <a:solidFill>
                  <a:srgbClr val="408080"/>
                </a:solidFill>
                <a:effectLst/>
              </a:rPr>
              <a:t> does significantly contribute to the metrics, but not overwhelmingly so (e.g. 1- wilks' </a:t>
            </a:r>
            <a:r>
              <a:rPr lang="en-US" i="0" dirty="0" err="1">
                <a:solidFill>
                  <a:srgbClr val="408080"/>
                </a:solidFill>
                <a:effectLst/>
              </a:rPr>
              <a:t>lamba</a:t>
            </a:r>
            <a:r>
              <a:rPr lang="en-US" i="0" dirty="0">
                <a:solidFill>
                  <a:srgbClr val="408080"/>
                </a:solidFill>
                <a:effectLst/>
              </a:rPr>
              <a:t> of .98 = .02 explained by </a:t>
            </a:r>
            <a:r>
              <a:rPr lang="en-US" i="0" dirty="0" err="1">
                <a:solidFill>
                  <a:srgbClr val="408080"/>
                </a:solidFill>
                <a:effectLst/>
              </a:rPr>
              <a:t>time_period</a:t>
            </a:r>
            <a:r>
              <a:rPr lang="en-US" i="0" dirty="0">
                <a:solidFill>
                  <a:srgbClr val="408080"/>
                </a:solidFill>
                <a:effectLst/>
              </a:rPr>
              <a:t>)</a:t>
            </a:r>
            <a:endParaRPr lang="en-US" i="0" dirty="0"/>
          </a:p>
        </p:txBody>
      </p:sp>
      <p:sp>
        <p:nvSpPr>
          <p:cNvPr id="4" name="Slide Number Placeholder 3"/>
          <p:cNvSpPr>
            <a:spLocks noGrp="1"/>
          </p:cNvSpPr>
          <p:nvPr>
            <p:ph type="sldNum" sz="quarter" idx="5"/>
          </p:nvPr>
        </p:nvSpPr>
        <p:spPr/>
        <p:txBody>
          <a:bodyPr/>
          <a:lstStyle/>
          <a:p>
            <a:fld id="{DDB2DD31-2B6A-EF46-A6C7-47CAF47570CE}" type="slidenum">
              <a:rPr lang="en-US" smtClean="0"/>
              <a:t>13</a:t>
            </a:fld>
            <a:endParaRPr lang="en-US"/>
          </a:p>
        </p:txBody>
      </p:sp>
    </p:spTree>
    <p:extLst>
      <p:ext uri="{BB962C8B-B14F-4D97-AF65-F5344CB8AC3E}">
        <p14:creationId xmlns:p14="http://schemas.microsoft.com/office/powerpoint/2010/main" val="161114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solidFill>
                  <a:srgbClr val="408080"/>
                </a:solidFill>
                <a:effectLst/>
              </a:rPr>
              <a:t>time_period</a:t>
            </a:r>
            <a:r>
              <a:rPr lang="en-US" i="0" dirty="0">
                <a:solidFill>
                  <a:srgbClr val="408080"/>
                </a:solidFill>
                <a:effectLst/>
              </a:rPr>
              <a:t> does significantly contribute to the dependent music metrics for songs released as demonstrated by the p </a:t>
            </a:r>
            <a:r>
              <a:rPr lang="en-US" i="0" dirty="0" err="1">
                <a:solidFill>
                  <a:srgbClr val="408080"/>
                </a:solidFill>
                <a:effectLst/>
              </a:rPr>
              <a:t>val</a:t>
            </a:r>
            <a:r>
              <a:rPr lang="en-US" i="0" dirty="0">
                <a:solidFill>
                  <a:srgbClr val="408080"/>
                </a:solidFill>
                <a:effectLst/>
              </a:rPr>
              <a:t> &lt; .05</a:t>
            </a:r>
          </a:p>
          <a:p>
            <a:endParaRPr lang="en-US" i="0" dirty="0">
              <a:solidFill>
                <a:srgbClr val="408080"/>
              </a:solidFill>
              <a:effectLst/>
            </a:endParaRPr>
          </a:p>
          <a:p>
            <a:r>
              <a:rPr lang="en-US" i="0" dirty="0">
                <a:solidFill>
                  <a:srgbClr val="408080"/>
                </a:solidFill>
                <a:effectLst/>
              </a:rPr>
              <a:t>however, the Wilks' </a:t>
            </a:r>
            <a:r>
              <a:rPr lang="en-US" i="0" dirty="0" err="1">
                <a:solidFill>
                  <a:srgbClr val="408080"/>
                </a:solidFill>
                <a:effectLst/>
              </a:rPr>
              <a:t>lamda</a:t>
            </a:r>
            <a:r>
              <a:rPr lang="en-US" i="0" dirty="0">
                <a:solidFill>
                  <a:srgbClr val="408080"/>
                </a:solidFill>
                <a:effectLst/>
              </a:rPr>
              <a:t> score (ranging 0-1) is very far from zero.</a:t>
            </a:r>
          </a:p>
          <a:p>
            <a:endParaRPr lang="en-US" i="0" dirty="0">
              <a:solidFill>
                <a:srgbClr val="408080"/>
              </a:solidFill>
              <a:effectLst/>
            </a:endParaRPr>
          </a:p>
          <a:p>
            <a:r>
              <a:rPr lang="en-US" i="0" dirty="0">
                <a:solidFill>
                  <a:srgbClr val="408080"/>
                </a:solidFill>
                <a:effectLst/>
              </a:rPr>
              <a:t> meaning, the </a:t>
            </a:r>
            <a:r>
              <a:rPr lang="en-US" i="0" dirty="0" err="1">
                <a:solidFill>
                  <a:srgbClr val="408080"/>
                </a:solidFill>
                <a:effectLst/>
              </a:rPr>
              <a:t>time_period</a:t>
            </a:r>
            <a:r>
              <a:rPr lang="en-US" i="0" dirty="0">
                <a:solidFill>
                  <a:srgbClr val="408080"/>
                </a:solidFill>
                <a:effectLst/>
              </a:rPr>
              <a:t> does significantly contribute to the metrics, but not overwhelmingly so (e.g. 1- wilks' </a:t>
            </a:r>
            <a:r>
              <a:rPr lang="en-US" i="0" dirty="0" err="1">
                <a:solidFill>
                  <a:srgbClr val="408080"/>
                </a:solidFill>
                <a:effectLst/>
              </a:rPr>
              <a:t>lamba</a:t>
            </a:r>
            <a:r>
              <a:rPr lang="en-US" i="0" dirty="0">
                <a:solidFill>
                  <a:srgbClr val="408080"/>
                </a:solidFill>
                <a:effectLst/>
              </a:rPr>
              <a:t> of .98 = .02 explained by </a:t>
            </a:r>
            <a:r>
              <a:rPr lang="en-US" i="0" dirty="0" err="1">
                <a:solidFill>
                  <a:srgbClr val="408080"/>
                </a:solidFill>
                <a:effectLst/>
              </a:rPr>
              <a:t>time_period</a:t>
            </a:r>
            <a:r>
              <a:rPr lang="en-US" i="0" dirty="0">
                <a:solidFill>
                  <a:srgbClr val="408080"/>
                </a:solidFill>
                <a:effectLst/>
              </a:rPr>
              <a:t>)</a:t>
            </a:r>
            <a:endParaRPr lang="en-US" i="0" dirty="0"/>
          </a:p>
        </p:txBody>
      </p:sp>
      <p:sp>
        <p:nvSpPr>
          <p:cNvPr id="4" name="Slide Number Placeholder 3"/>
          <p:cNvSpPr>
            <a:spLocks noGrp="1"/>
          </p:cNvSpPr>
          <p:nvPr>
            <p:ph type="sldNum" sz="quarter" idx="5"/>
          </p:nvPr>
        </p:nvSpPr>
        <p:spPr/>
        <p:txBody>
          <a:bodyPr/>
          <a:lstStyle/>
          <a:p>
            <a:fld id="{DDB2DD31-2B6A-EF46-A6C7-47CAF47570CE}" type="slidenum">
              <a:rPr lang="en-US" smtClean="0"/>
              <a:t>14</a:t>
            </a:fld>
            <a:endParaRPr lang="en-US"/>
          </a:p>
        </p:txBody>
      </p:sp>
    </p:spTree>
    <p:extLst>
      <p:ext uri="{BB962C8B-B14F-4D97-AF65-F5344CB8AC3E}">
        <p14:creationId xmlns:p14="http://schemas.microsoft.com/office/powerpoint/2010/main" val="756993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line graphs because it was easy to see the change in the metrics over time</a:t>
            </a:r>
          </a:p>
          <a:p>
            <a:r>
              <a:rPr lang="en-US" dirty="0"/>
              <a:t>Chose the bar chart because it was helpful to see the side by side of metrics by time period</a:t>
            </a:r>
          </a:p>
          <a:p>
            <a:endParaRPr lang="en-US" dirty="0"/>
          </a:p>
          <a:p>
            <a:r>
              <a:rPr lang="en-US" dirty="0"/>
              <a:t>Factors to consider – </a:t>
            </a:r>
          </a:p>
          <a:p>
            <a:r>
              <a:rPr lang="en-US" dirty="0"/>
              <a:t>	1. using annual averages may have smoothed out our data too much</a:t>
            </a:r>
          </a:p>
          <a:p>
            <a:r>
              <a:rPr lang="en-US" dirty="0"/>
              <a:t>	2. the actual production of songs occurred prior to release date, so the change in score metrics doesn’t necessarily have to be covid related</a:t>
            </a:r>
          </a:p>
          <a:p>
            <a:r>
              <a:rPr lang="en-US" dirty="0"/>
              <a:t>	3. wilks’ lambda from the </a:t>
            </a:r>
            <a:r>
              <a:rPr lang="en-US" dirty="0" err="1"/>
              <a:t>manova</a:t>
            </a:r>
            <a:r>
              <a:rPr lang="en-US" dirty="0"/>
              <a:t> states that while the time period contributes significantly, it doesn’t really explain that much</a:t>
            </a:r>
          </a:p>
          <a:p>
            <a:endParaRPr lang="en-US" dirty="0"/>
          </a:p>
          <a:p>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15</a:t>
            </a:fld>
            <a:endParaRPr lang="en-US"/>
          </a:p>
        </p:txBody>
      </p:sp>
    </p:spTree>
    <p:extLst>
      <p:ext uri="{BB962C8B-B14F-4D97-AF65-F5344CB8AC3E}">
        <p14:creationId xmlns:p14="http://schemas.microsoft.com/office/powerpoint/2010/main" val="123446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16</a:t>
            </a:fld>
            <a:endParaRPr lang="en-US"/>
          </a:p>
        </p:txBody>
      </p:sp>
    </p:spTree>
    <p:extLst>
      <p:ext uri="{BB962C8B-B14F-4D97-AF65-F5344CB8AC3E}">
        <p14:creationId xmlns:p14="http://schemas.microsoft.com/office/powerpoint/2010/main" val="374472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r>
              <a:rPr lang="en-US" dirty="0"/>
              <a:t>- Why grouping these metrics</a:t>
            </a:r>
          </a:p>
        </p:txBody>
      </p:sp>
      <p:sp>
        <p:nvSpPr>
          <p:cNvPr id="4" name="Slide Number Placeholder 3"/>
          <p:cNvSpPr>
            <a:spLocks noGrp="1"/>
          </p:cNvSpPr>
          <p:nvPr>
            <p:ph type="sldNum" sz="quarter" idx="5"/>
          </p:nvPr>
        </p:nvSpPr>
        <p:spPr/>
        <p:txBody>
          <a:bodyPr/>
          <a:lstStyle/>
          <a:p>
            <a:fld id="{DDB2DD31-2B6A-EF46-A6C7-47CAF47570CE}" type="slidenum">
              <a:rPr lang="en-US" smtClean="0"/>
              <a:t>17</a:t>
            </a:fld>
            <a:endParaRPr lang="en-US"/>
          </a:p>
        </p:txBody>
      </p:sp>
    </p:spTree>
    <p:extLst>
      <p:ext uri="{BB962C8B-B14F-4D97-AF65-F5344CB8AC3E}">
        <p14:creationId xmlns:p14="http://schemas.microsoft.com/office/powerpoint/2010/main" val="413500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18</a:t>
            </a:fld>
            <a:endParaRPr lang="en-US"/>
          </a:p>
        </p:txBody>
      </p:sp>
    </p:spTree>
    <p:extLst>
      <p:ext uri="{BB962C8B-B14F-4D97-AF65-F5344CB8AC3E}">
        <p14:creationId xmlns:p14="http://schemas.microsoft.com/office/powerpoint/2010/main" val="3760395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solidFill>
                  <a:srgbClr val="408080"/>
                </a:solidFill>
                <a:effectLst/>
              </a:rPr>
              <a:t>time_period</a:t>
            </a:r>
            <a:r>
              <a:rPr lang="en-US" i="0" dirty="0">
                <a:solidFill>
                  <a:srgbClr val="408080"/>
                </a:solidFill>
                <a:effectLst/>
              </a:rPr>
              <a:t> does significantly contribute to the dependent music metrics for songs released as demonstrated by the p </a:t>
            </a:r>
            <a:r>
              <a:rPr lang="en-US" i="0" dirty="0" err="1">
                <a:solidFill>
                  <a:srgbClr val="408080"/>
                </a:solidFill>
                <a:effectLst/>
              </a:rPr>
              <a:t>val</a:t>
            </a:r>
            <a:r>
              <a:rPr lang="en-US" i="0" dirty="0">
                <a:solidFill>
                  <a:srgbClr val="408080"/>
                </a:solidFill>
                <a:effectLst/>
              </a:rPr>
              <a:t> &lt; .05</a:t>
            </a:r>
          </a:p>
          <a:p>
            <a:endParaRPr lang="en-US" i="0" dirty="0">
              <a:solidFill>
                <a:srgbClr val="408080"/>
              </a:solidFill>
              <a:effectLst/>
            </a:endParaRPr>
          </a:p>
          <a:p>
            <a:r>
              <a:rPr lang="en-US" i="0" dirty="0">
                <a:solidFill>
                  <a:srgbClr val="408080"/>
                </a:solidFill>
                <a:effectLst/>
              </a:rPr>
              <a:t>however, the Wilks' </a:t>
            </a:r>
            <a:r>
              <a:rPr lang="en-US" i="0" dirty="0" err="1">
                <a:solidFill>
                  <a:srgbClr val="408080"/>
                </a:solidFill>
                <a:effectLst/>
              </a:rPr>
              <a:t>lamda</a:t>
            </a:r>
            <a:r>
              <a:rPr lang="en-US" i="0" dirty="0">
                <a:solidFill>
                  <a:srgbClr val="408080"/>
                </a:solidFill>
                <a:effectLst/>
              </a:rPr>
              <a:t> score (ranging 0-1) is very far from zero.</a:t>
            </a:r>
          </a:p>
          <a:p>
            <a:endParaRPr lang="en-US" i="0" dirty="0">
              <a:solidFill>
                <a:srgbClr val="408080"/>
              </a:solidFill>
              <a:effectLst/>
            </a:endParaRPr>
          </a:p>
          <a:p>
            <a:r>
              <a:rPr lang="en-US" i="0" dirty="0">
                <a:solidFill>
                  <a:srgbClr val="408080"/>
                </a:solidFill>
                <a:effectLst/>
              </a:rPr>
              <a:t> meaning, the </a:t>
            </a:r>
            <a:r>
              <a:rPr lang="en-US" i="0" dirty="0" err="1">
                <a:solidFill>
                  <a:srgbClr val="408080"/>
                </a:solidFill>
                <a:effectLst/>
              </a:rPr>
              <a:t>time_period</a:t>
            </a:r>
            <a:r>
              <a:rPr lang="en-US" i="0" dirty="0">
                <a:solidFill>
                  <a:srgbClr val="408080"/>
                </a:solidFill>
                <a:effectLst/>
              </a:rPr>
              <a:t> does significantly contribute to the metrics, but not overwhelmingly so (e.g. 1- wilks' </a:t>
            </a:r>
            <a:r>
              <a:rPr lang="en-US" i="0" dirty="0" err="1">
                <a:solidFill>
                  <a:srgbClr val="408080"/>
                </a:solidFill>
                <a:effectLst/>
              </a:rPr>
              <a:t>lamba</a:t>
            </a:r>
            <a:r>
              <a:rPr lang="en-US" i="0" dirty="0">
                <a:solidFill>
                  <a:srgbClr val="408080"/>
                </a:solidFill>
                <a:effectLst/>
              </a:rPr>
              <a:t> of .98 = .02 explained by </a:t>
            </a:r>
            <a:r>
              <a:rPr lang="en-US" i="0" dirty="0" err="1">
                <a:solidFill>
                  <a:srgbClr val="408080"/>
                </a:solidFill>
                <a:effectLst/>
              </a:rPr>
              <a:t>time_period</a:t>
            </a:r>
            <a:r>
              <a:rPr lang="en-US" i="0" dirty="0">
                <a:solidFill>
                  <a:srgbClr val="408080"/>
                </a:solidFill>
                <a:effectLst/>
              </a:rPr>
              <a:t>)</a:t>
            </a:r>
            <a:endParaRPr lang="en-US" i="0" dirty="0"/>
          </a:p>
        </p:txBody>
      </p:sp>
      <p:sp>
        <p:nvSpPr>
          <p:cNvPr id="4" name="Slide Number Placeholder 3"/>
          <p:cNvSpPr>
            <a:spLocks noGrp="1"/>
          </p:cNvSpPr>
          <p:nvPr>
            <p:ph type="sldNum" sz="quarter" idx="5"/>
          </p:nvPr>
        </p:nvSpPr>
        <p:spPr/>
        <p:txBody>
          <a:bodyPr/>
          <a:lstStyle/>
          <a:p>
            <a:fld id="{DDB2DD31-2B6A-EF46-A6C7-47CAF47570CE}" type="slidenum">
              <a:rPr lang="en-US" smtClean="0"/>
              <a:t>19</a:t>
            </a:fld>
            <a:endParaRPr lang="en-US"/>
          </a:p>
        </p:txBody>
      </p:sp>
    </p:spTree>
    <p:extLst>
      <p:ext uri="{BB962C8B-B14F-4D97-AF65-F5344CB8AC3E}">
        <p14:creationId xmlns:p14="http://schemas.microsoft.com/office/powerpoint/2010/main" val="385905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pPr marL="171450" indent="-171450">
              <a:buFont typeface="Arial" panose="020B0604020202020204" pitchFamily="34" charset="0"/>
              <a:buChar char="•"/>
            </a:pPr>
            <a:r>
              <a:rPr lang="en-US" dirty="0"/>
              <a:t>Key Question</a:t>
            </a:r>
          </a:p>
          <a:p>
            <a:pPr marL="171450" indent="-171450">
              <a:buFont typeface="Arial" panose="020B0604020202020204" pitchFamily="34" charset="0"/>
              <a:buChar char="•"/>
            </a:pPr>
            <a:r>
              <a:rPr lang="en-US" dirty="0"/>
              <a:t>Our Alternate hypothesis and Null Hypothesis</a:t>
            </a:r>
          </a:p>
          <a:p>
            <a:pPr marL="171450" indent="-171450">
              <a:buFont typeface="Arial" panose="020B0604020202020204" pitchFamily="34" charset="0"/>
              <a:buChar char="•"/>
            </a:pPr>
            <a:r>
              <a:rPr lang="en-US" dirty="0"/>
              <a:t>Our Data Source (limited to US data). Why did we choose this data set?</a:t>
            </a:r>
          </a:p>
          <a:p>
            <a:pPr marL="171450" indent="-171450">
              <a:buFont typeface="Arial" panose="020B0604020202020204" pitchFamily="34" charset="0"/>
              <a:buChar char="•"/>
            </a:pPr>
            <a:r>
              <a:rPr lang="en-US" dirty="0"/>
              <a:t>Why did we choose this time frame?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2</a:t>
            </a:fld>
            <a:endParaRPr lang="en-US"/>
          </a:p>
        </p:txBody>
      </p:sp>
    </p:spTree>
    <p:extLst>
      <p:ext uri="{BB962C8B-B14F-4D97-AF65-F5344CB8AC3E}">
        <p14:creationId xmlns:p14="http://schemas.microsoft.com/office/powerpoint/2010/main" val="2495733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solidFill>
                  <a:srgbClr val="408080"/>
                </a:solidFill>
                <a:effectLst/>
              </a:rPr>
              <a:t>time_period</a:t>
            </a:r>
            <a:r>
              <a:rPr lang="en-US" i="0" dirty="0">
                <a:solidFill>
                  <a:srgbClr val="408080"/>
                </a:solidFill>
                <a:effectLst/>
              </a:rPr>
              <a:t> does significantly contribute to the dependent music metrics for songs released as demonstrated by the p </a:t>
            </a:r>
            <a:r>
              <a:rPr lang="en-US" i="0" dirty="0" err="1">
                <a:solidFill>
                  <a:srgbClr val="408080"/>
                </a:solidFill>
                <a:effectLst/>
              </a:rPr>
              <a:t>val</a:t>
            </a:r>
            <a:r>
              <a:rPr lang="en-US" i="0" dirty="0">
                <a:solidFill>
                  <a:srgbClr val="408080"/>
                </a:solidFill>
                <a:effectLst/>
              </a:rPr>
              <a:t> &lt; .05</a:t>
            </a:r>
          </a:p>
          <a:p>
            <a:endParaRPr lang="en-US" i="0" dirty="0">
              <a:solidFill>
                <a:srgbClr val="408080"/>
              </a:solidFill>
              <a:effectLst/>
            </a:endParaRPr>
          </a:p>
          <a:p>
            <a:r>
              <a:rPr lang="en-US" i="0" dirty="0">
                <a:solidFill>
                  <a:srgbClr val="408080"/>
                </a:solidFill>
                <a:effectLst/>
              </a:rPr>
              <a:t>however, the Wilks' </a:t>
            </a:r>
            <a:r>
              <a:rPr lang="en-US" i="0" dirty="0" err="1">
                <a:solidFill>
                  <a:srgbClr val="408080"/>
                </a:solidFill>
                <a:effectLst/>
              </a:rPr>
              <a:t>lamda</a:t>
            </a:r>
            <a:r>
              <a:rPr lang="en-US" i="0" dirty="0">
                <a:solidFill>
                  <a:srgbClr val="408080"/>
                </a:solidFill>
                <a:effectLst/>
              </a:rPr>
              <a:t> score (ranging 0-1) is very far from zero.</a:t>
            </a:r>
          </a:p>
          <a:p>
            <a:endParaRPr lang="en-US" i="0" dirty="0">
              <a:solidFill>
                <a:srgbClr val="408080"/>
              </a:solidFill>
              <a:effectLst/>
            </a:endParaRPr>
          </a:p>
          <a:p>
            <a:r>
              <a:rPr lang="en-US" i="0" dirty="0">
                <a:solidFill>
                  <a:srgbClr val="408080"/>
                </a:solidFill>
                <a:effectLst/>
              </a:rPr>
              <a:t> meaning, the </a:t>
            </a:r>
            <a:r>
              <a:rPr lang="en-US" i="0" dirty="0" err="1">
                <a:solidFill>
                  <a:srgbClr val="408080"/>
                </a:solidFill>
                <a:effectLst/>
              </a:rPr>
              <a:t>time_period</a:t>
            </a:r>
            <a:r>
              <a:rPr lang="en-US" i="0" dirty="0">
                <a:solidFill>
                  <a:srgbClr val="408080"/>
                </a:solidFill>
                <a:effectLst/>
              </a:rPr>
              <a:t> does significantly contribute to the metrics, but not overwhelmingly so (e.g. 1- wilks' </a:t>
            </a:r>
            <a:r>
              <a:rPr lang="en-US" i="0" dirty="0" err="1">
                <a:solidFill>
                  <a:srgbClr val="408080"/>
                </a:solidFill>
                <a:effectLst/>
              </a:rPr>
              <a:t>lamba</a:t>
            </a:r>
            <a:r>
              <a:rPr lang="en-US" i="0" dirty="0">
                <a:solidFill>
                  <a:srgbClr val="408080"/>
                </a:solidFill>
                <a:effectLst/>
              </a:rPr>
              <a:t> of .98 = .02 explained by </a:t>
            </a:r>
            <a:r>
              <a:rPr lang="en-US" i="0" dirty="0" err="1">
                <a:solidFill>
                  <a:srgbClr val="408080"/>
                </a:solidFill>
                <a:effectLst/>
              </a:rPr>
              <a:t>time_period</a:t>
            </a:r>
            <a:r>
              <a:rPr lang="en-US" i="0" dirty="0">
                <a:solidFill>
                  <a:srgbClr val="408080"/>
                </a:solidFill>
                <a:effectLst/>
              </a:rPr>
              <a:t>)</a:t>
            </a:r>
          </a:p>
          <a:p>
            <a:endParaRPr lang="en-US" i="0" dirty="0">
              <a:solidFill>
                <a:srgbClr val="4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previously referenced relative p-value threshold</a:t>
            </a:r>
          </a:p>
          <a:p>
            <a:endParaRPr lang="en-US" i="0" dirty="0"/>
          </a:p>
        </p:txBody>
      </p:sp>
      <p:sp>
        <p:nvSpPr>
          <p:cNvPr id="4" name="Slide Number Placeholder 3"/>
          <p:cNvSpPr>
            <a:spLocks noGrp="1"/>
          </p:cNvSpPr>
          <p:nvPr>
            <p:ph type="sldNum" sz="quarter" idx="5"/>
          </p:nvPr>
        </p:nvSpPr>
        <p:spPr/>
        <p:txBody>
          <a:bodyPr/>
          <a:lstStyle/>
          <a:p>
            <a:fld id="{DDB2DD31-2B6A-EF46-A6C7-47CAF47570CE}" type="slidenum">
              <a:rPr lang="en-US" smtClean="0"/>
              <a:t>20</a:t>
            </a:fld>
            <a:endParaRPr lang="en-US"/>
          </a:p>
        </p:txBody>
      </p:sp>
    </p:spTree>
    <p:extLst>
      <p:ext uri="{BB962C8B-B14F-4D97-AF65-F5344CB8AC3E}">
        <p14:creationId xmlns:p14="http://schemas.microsoft.com/office/powerpoint/2010/main" val="413288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line graphs because it was easy to see the change in the metrics over time</a:t>
            </a:r>
          </a:p>
          <a:p>
            <a:r>
              <a:rPr lang="en-US" dirty="0"/>
              <a:t>Chose the bar chart because it was helpful to see the side by side of metrics by time period</a:t>
            </a:r>
          </a:p>
          <a:p>
            <a:endParaRPr lang="en-US" dirty="0"/>
          </a:p>
          <a:p>
            <a:r>
              <a:rPr lang="en-US" dirty="0"/>
              <a:t>Factors to consider – </a:t>
            </a:r>
          </a:p>
          <a:p>
            <a:r>
              <a:rPr lang="en-US" dirty="0"/>
              <a:t>	1. using annual averages may have smoothed out our data too much</a:t>
            </a:r>
          </a:p>
          <a:p>
            <a:r>
              <a:rPr lang="en-US" dirty="0"/>
              <a:t>	2. the actual production of songs occurred prior to release date, so the change in score metrics doesn’t necessarily have to be covid related</a:t>
            </a:r>
          </a:p>
          <a:p>
            <a:r>
              <a:rPr lang="en-US" dirty="0"/>
              <a:t>	3. wilks’ lambda from the </a:t>
            </a:r>
            <a:r>
              <a:rPr lang="en-US" dirty="0" err="1"/>
              <a:t>manova</a:t>
            </a:r>
            <a:r>
              <a:rPr lang="en-US" dirty="0"/>
              <a:t> states that while the time period contributes significantly, it doesn’t really explain that much</a:t>
            </a:r>
          </a:p>
          <a:p>
            <a:endParaRPr lang="en-US" dirty="0"/>
          </a:p>
          <a:p>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21</a:t>
            </a:fld>
            <a:endParaRPr lang="en-US"/>
          </a:p>
        </p:txBody>
      </p:sp>
    </p:spTree>
    <p:extLst>
      <p:ext uri="{BB962C8B-B14F-4D97-AF65-F5344CB8AC3E}">
        <p14:creationId xmlns:p14="http://schemas.microsoft.com/office/powerpoint/2010/main" val="345112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findings – verbally answer the questions during the talk</a:t>
            </a:r>
          </a:p>
          <a:p>
            <a:r>
              <a:rPr lang="en-US" dirty="0"/>
              <a:t>1. Yes and no. We expected that danceability and energy would have the same trend, but it did not. Didn't expect releases to increase during Covid due to all of the supply chain/quarantine disruption</a:t>
            </a:r>
          </a:p>
          <a:p>
            <a:r>
              <a:rPr lang="en-US" dirty="0"/>
              <a:t>2. </a:t>
            </a:r>
          </a:p>
        </p:txBody>
      </p:sp>
      <p:sp>
        <p:nvSpPr>
          <p:cNvPr id="4" name="Slide Number Placeholder 3"/>
          <p:cNvSpPr>
            <a:spLocks noGrp="1"/>
          </p:cNvSpPr>
          <p:nvPr>
            <p:ph type="sldNum" sz="quarter" idx="5"/>
          </p:nvPr>
        </p:nvSpPr>
        <p:spPr/>
        <p:txBody>
          <a:bodyPr/>
          <a:lstStyle/>
          <a:p>
            <a:fld id="{DDB2DD31-2B6A-EF46-A6C7-47CAF47570CE}" type="slidenum">
              <a:rPr lang="en-US" smtClean="0"/>
              <a:t>22</a:t>
            </a:fld>
            <a:endParaRPr lang="en-US"/>
          </a:p>
        </p:txBody>
      </p:sp>
    </p:spTree>
    <p:extLst>
      <p:ext uri="{BB962C8B-B14F-4D97-AF65-F5344CB8AC3E}">
        <p14:creationId xmlns:p14="http://schemas.microsoft.com/office/powerpoint/2010/main" val="3500266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ratna</a:t>
            </a:r>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23</a:t>
            </a:fld>
            <a:endParaRPr lang="en-US"/>
          </a:p>
        </p:txBody>
      </p:sp>
    </p:spTree>
    <p:extLst>
      <p:ext uri="{BB962C8B-B14F-4D97-AF65-F5344CB8AC3E}">
        <p14:creationId xmlns:p14="http://schemas.microsoft.com/office/powerpoint/2010/main" val="3642089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Seong</a:t>
            </a:r>
            <a:r>
              <a:rPr lang="en-US"/>
              <a:t>-Min</a:t>
            </a:r>
          </a:p>
        </p:txBody>
      </p:sp>
      <p:sp>
        <p:nvSpPr>
          <p:cNvPr id="4" name="Slide Number Placeholder 3"/>
          <p:cNvSpPr>
            <a:spLocks noGrp="1"/>
          </p:cNvSpPr>
          <p:nvPr>
            <p:ph type="sldNum" sz="quarter" idx="5"/>
          </p:nvPr>
        </p:nvSpPr>
        <p:spPr/>
        <p:txBody>
          <a:bodyPr/>
          <a:lstStyle/>
          <a:p>
            <a:fld id="{DDB2DD31-2B6A-EF46-A6C7-47CAF47570CE}" type="slidenum">
              <a:rPr lang="en-US" smtClean="0"/>
              <a:t>24</a:t>
            </a:fld>
            <a:endParaRPr lang="en-US"/>
          </a:p>
        </p:txBody>
      </p:sp>
    </p:spTree>
    <p:extLst>
      <p:ext uri="{BB962C8B-B14F-4D97-AF65-F5344CB8AC3E}">
        <p14:creationId xmlns:p14="http://schemas.microsoft.com/office/powerpoint/2010/main" val="48186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pPr marL="171450" indent="-171450">
              <a:buFont typeface="Arial" panose="020B0604020202020204" pitchFamily="34" charset="0"/>
              <a:buChar char="•"/>
            </a:pPr>
            <a:r>
              <a:rPr lang="en-US" dirty="0"/>
              <a:t>Key Question</a:t>
            </a:r>
          </a:p>
          <a:p>
            <a:pPr marL="171450" indent="-171450">
              <a:buFont typeface="Arial" panose="020B0604020202020204" pitchFamily="34" charset="0"/>
              <a:buChar char="•"/>
            </a:pPr>
            <a:r>
              <a:rPr lang="en-US" dirty="0"/>
              <a:t>Our Alternate hypothesis and Null Hypothesis</a:t>
            </a:r>
          </a:p>
          <a:p>
            <a:pPr marL="171450" indent="-171450">
              <a:buFont typeface="Arial" panose="020B0604020202020204" pitchFamily="34" charset="0"/>
              <a:buChar char="•"/>
            </a:pPr>
            <a:r>
              <a:rPr lang="en-US" dirty="0"/>
              <a:t>Our Data Source (limited to US data). Why did we choose this data set?</a:t>
            </a:r>
          </a:p>
          <a:p>
            <a:pPr marL="171450" indent="-171450">
              <a:buFont typeface="Arial" panose="020B0604020202020204" pitchFamily="34" charset="0"/>
              <a:buChar char="•"/>
            </a:pPr>
            <a:r>
              <a:rPr lang="en-US" dirty="0"/>
              <a:t>Why did we choose this time frame?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3</a:t>
            </a:fld>
            <a:endParaRPr lang="en-US"/>
          </a:p>
        </p:txBody>
      </p:sp>
    </p:spTree>
    <p:extLst>
      <p:ext uri="{BB962C8B-B14F-4D97-AF65-F5344CB8AC3E}">
        <p14:creationId xmlns:p14="http://schemas.microsoft.com/office/powerpoint/2010/main" val="194475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Talking Points: </a:t>
            </a:r>
          </a:p>
          <a:p>
            <a:pPr marL="171450" indent="-171450">
              <a:buFont typeface="Arial" panose="020B0604020202020204" pitchFamily="34" charset="0"/>
              <a:buChar char="•"/>
            </a:pPr>
            <a:r>
              <a:rPr lang="en-US" dirty="0"/>
              <a:t>Define each of the metrics</a:t>
            </a:r>
          </a:p>
          <a:p>
            <a:pPr marL="171450" indent="-171450">
              <a:buFont typeface="Arial" panose="020B0604020202020204" pitchFamily="34" charset="0"/>
              <a:buChar char="•"/>
            </a:pPr>
            <a:r>
              <a:rPr lang="en-US" dirty="0"/>
              <a:t>What were some common groupings? Why?</a:t>
            </a:r>
          </a:p>
        </p:txBody>
      </p:sp>
      <p:sp>
        <p:nvSpPr>
          <p:cNvPr id="4" name="Slide Number Placeholder 3"/>
          <p:cNvSpPr>
            <a:spLocks noGrp="1"/>
          </p:cNvSpPr>
          <p:nvPr>
            <p:ph type="sldNum" sz="quarter" idx="5"/>
          </p:nvPr>
        </p:nvSpPr>
        <p:spPr/>
        <p:txBody>
          <a:bodyPr/>
          <a:lstStyle/>
          <a:p>
            <a:fld id="{DDB2DD31-2B6A-EF46-A6C7-47CAF47570CE}" type="slidenum">
              <a:rPr lang="en-US" smtClean="0"/>
              <a:t>4</a:t>
            </a:fld>
            <a:endParaRPr lang="en-US"/>
          </a:p>
        </p:txBody>
      </p:sp>
    </p:spTree>
    <p:extLst>
      <p:ext uri="{BB962C8B-B14F-4D97-AF65-F5344CB8AC3E}">
        <p14:creationId xmlns:p14="http://schemas.microsoft.com/office/powerpoint/2010/main" val="397381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pPr marL="171450" indent="-171450">
              <a:buFont typeface="Arial" panose="020B0604020202020204" pitchFamily="34" charset="0"/>
              <a:buChar char="•"/>
            </a:pPr>
            <a:r>
              <a:rPr lang="en-US" dirty="0"/>
              <a:t>Define each of the metrics</a:t>
            </a:r>
          </a:p>
          <a:p>
            <a:pPr marL="171450" indent="-171450">
              <a:buFont typeface="Arial" panose="020B0604020202020204" pitchFamily="34" charset="0"/>
              <a:buChar char="•"/>
            </a:pPr>
            <a:r>
              <a:rPr lang="en-US" dirty="0"/>
              <a:t>What were some common groupings? Why?</a:t>
            </a:r>
          </a:p>
        </p:txBody>
      </p:sp>
      <p:sp>
        <p:nvSpPr>
          <p:cNvPr id="4" name="Slide Number Placeholder 3"/>
          <p:cNvSpPr>
            <a:spLocks noGrp="1"/>
          </p:cNvSpPr>
          <p:nvPr>
            <p:ph type="sldNum" sz="quarter" idx="5"/>
          </p:nvPr>
        </p:nvSpPr>
        <p:spPr/>
        <p:txBody>
          <a:bodyPr/>
          <a:lstStyle/>
          <a:p>
            <a:fld id="{DDB2DD31-2B6A-EF46-A6C7-47CAF47570CE}" type="slidenum">
              <a:rPr lang="en-US" smtClean="0"/>
              <a:t>5</a:t>
            </a:fld>
            <a:endParaRPr lang="en-US"/>
          </a:p>
        </p:txBody>
      </p:sp>
    </p:spTree>
    <p:extLst>
      <p:ext uri="{BB962C8B-B14F-4D97-AF65-F5344CB8AC3E}">
        <p14:creationId xmlns:p14="http://schemas.microsoft.com/office/powerpoint/2010/main" val="2053148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 typeface="Arial" panose="020B0604020202020204" pitchFamily="34" charset="0"/>
              <a:buChar char="•"/>
            </a:pPr>
            <a:r>
              <a:rPr lang="en-US" dirty="0"/>
              <a:t>Review top 3 questions:</a:t>
            </a:r>
          </a:p>
          <a:p>
            <a:pPr marL="171450" indent="-171450">
              <a:buFont typeface="Arial" panose="020B0604020202020204" pitchFamily="34" charset="0"/>
              <a:buChar char="•"/>
            </a:pPr>
            <a:r>
              <a:rPr lang="en-US" dirty="0"/>
              <a:t>Explain why we chose to see our data by year AND by quarter</a:t>
            </a:r>
          </a:p>
          <a:p>
            <a:pPr marL="171450" indent="-171450">
              <a:buFont typeface="Arial" panose="020B0604020202020204" pitchFamily="34" charset="0"/>
              <a:buChar char="•"/>
            </a:pPr>
            <a:r>
              <a:rPr lang="en-US" dirty="0"/>
              <a:t>What were our expectations?</a:t>
            </a:r>
          </a:p>
          <a:p>
            <a:pPr marL="171450" indent="-171450">
              <a:buFont typeface="Arial" panose="020B0604020202020204" pitchFamily="34" charset="0"/>
              <a:buChar char="•"/>
            </a:pPr>
            <a:r>
              <a:rPr lang="en-US" dirty="0"/>
              <a:t>What types of graphs did we use and why?</a:t>
            </a:r>
          </a:p>
        </p:txBody>
      </p:sp>
      <p:sp>
        <p:nvSpPr>
          <p:cNvPr id="4" name="Slide Number Placeholder 3"/>
          <p:cNvSpPr>
            <a:spLocks noGrp="1"/>
          </p:cNvSpPr>
          <p:nvPr>
            <p:ph type="sldNum" sz="quarter" idx="5"/>
          </p:nvPr>
        </p:nvSpPr>
        <p:spPr/>
        <p:txBody>
          <a:bodyPr/>
          <a:lstStyle/>
          <a:p>
            <a:fld id="{DDB2DD31-2B6A-EF46-A6C7-47CAF47570CE}" type="slidenum">
              <a:rPr lang="en-US" smtClean="0"/>
              <a:t>6</a:t>
            </a:fld>
            <a:endParaRPr lang="en-US"/>
          </a:p>
        </p:txBody>
      </p:sp>
    </p:spTree>
    <p:extLst>
      <p:ext uri="{BB962C8B-B14F-4D97-AF65-F5344CB8AC3E}">
        <p14:creationId xmlns:p14="http://schemas.microsoft.com/office/powerpoint/2010/main" val="305749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pPr marL="171450" indent="-171450">
              <a:buFont typeface="Arial" panose="020B0604020202020204" pitchFamily="34" charset="0"/>
              <a:buChar char="•"/>
            </a:pPr>
            <a:r>
              <a:rPr lang="en-US" dirty="0"/>
              <a:t>Statement of findings (does our data prove or disprove our hypothesis)</a:t>
            </a:r>
          </a:p>
          <a:p>
            <a:pPr marL="171450" indent="-171450">
              <a:buFont typeface="Arial" panose="020B0604020202020204" pitchFamily="34" charset="0"/>
              <a:buChar char="•"/>
            </a:pPr>
            <a:r>
              <a:rPr lang="en-US" dirty="0"/>
              <a:t>Overview analysis</a:t>
            </a:r>
          </a:p>
          <a:p>
            <a:pPr marL="171450" indent="-171450">
              <a:buFont typeface="Arial" panose="020B0604020202020204" pitchFamily="34" charset="0"/>
              <a:buChar char="•"/>
            </a:pPr>
            <a:r>
              <a:rPr lang="en-US" dirty="0"/>
              <a:t>What statistical analysis model helped us the most?</a:t>
            </a:r>
          </a:p>
        </p:txBody>
      </p:sp>
      <p:sp>
        <p:nvSpPr>
          <p:cNvPr id="4" name="Slide Number Placeholder 3"/>
          <p:cNvSpPr>
            <a:spLocks noGrp="1"/>
          </p:cNvSpPr>
          <p:nvPr>
            <p:ph type="sldNum" sz="quarter" idx="5"/>
          </p:nvPr>
        </p:nvSpPr>
        <p:spPr/>
        <p:txBody>
          <a:bodyPr/>
          <a:lstStyle/>
          <a:p>
            <a:fld id="{DDB2DD31-2B6A-EF46-A6C7-47CAF47570CE}" type="slidenum">
              <a:rPr lang="en-US" smtClean="0"/>
              <a:t>7</a:t>
            </a:fld>
            <a:endParaRPr lang="en-US"/>
          </a:p>
        </p:txBody>
      </p:sp>
    </p:spTree>
    <p:extLst>
      <p:ext uri="{BB962C8B-B14F-4D97-AF65-F5344CB8AC3E}">
        <p14:creationId xmlns:p14="http://schemas.microsoft.com/office/powerpoint/2010/main" val="18057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Talking Points</a:t>
            </a:r>
          </a:p>
          <a:p>
            <a:pPr marL="171450" indent="-171450">
              <a:buFont typeface="Arial" panose="020B0604020202020204" pitchFamily="34" charset="0"/>
              <a:buChar char="•"/>
            </a:pPr>
            <a:r>
              <a:rPr lang="en-US" dirty="0"/>
              <a:t>Why did we have to clean up the data? (What about the original file did we want to change?)</a:t>
            </a:r>
          </a:p>
          <a:p>
            <a:pPr marL="171450" indent="-171450">
              <a:buFont typeface="Arial" panose="020B0604020202020204" pitchFamily="34" charset="0"/>
              <a:buChar char="•"/>
            </a:pPr>
            <a:r>
              <a:rPr lang="en-US" dirty="0"/>
              <a:t>What were some hiccups during the clean up process? How did we overcome them?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DB2DD31-2B6A-EF46-A6C7-47CAF47570CE}" type="slidenum">
              <a:rPr lang="en-US" smtClean="0"/>
              <a:t>8</a:t>
            </a:fld>
            <a:endParaRPr lang="en-US"/>
          </a:p>
        </p:txBody>
      </p:sp>
    </p:spTree>
    <p:extLst>
      <p:ext uri="{BB962C8B-B14F-4D97-AF65-F5344CB8AC3E}">
        <p14:creationId xmlns:p14="http://schemas.microsoft.com/office/powerpoint/2010/main" val="19026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p>
          <a:p>
            <a:r>
              <a:rPr lang="en-US" dirty="0"/>
              <a:t>- Why grouping these metrics</a:t>
            </a:r>
          </a:p>
        </p:txBody>
      </p:sp>
      <p:sp>
        <p:nvSpPr>
          <p:cNvPr id="4" name="Slide Number Placeholder 3"/>
          <p:cNvSpPr>
            <a:spLocks noGrp="1"/>
          </p:cNvSpPr>
          <p:nvPr>
            <p:ph type="sldNum" sz="quarter" idx="5"/>
          </p:nvPr>
        </p:nvSpPr>
        <p:spPr/>
        <p:txBody>
          <a:bodyPr/>
          <a:lstStyle/>
          <a:p>
            <a:fld id="{DDB2DD31-2B6A-EF46-A6C7-47CAF47570CE}" type="slidenum">
              <a:rPr lang="en-US" smtClean="0"/>
              <a:t>9</a:t>
            </a:fld>
            <a:endParaRPr lang="en-US"/>
          </a:p>
        </p:txBody>
      </p:sp>
    </p:spTree>
    <p:extLst>
      <p:ext uri="{BB962C8B-B14F-4D97-AF65-F5344CB8AC3E}">
        <p14:creationId xmlns:p14="http://schemas.microsoft.com/office/powerpoint/2010/main" val="3548383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8/12/21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830535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27525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83289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9560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994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29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9973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4782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950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65888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8/12/21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99504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8/12/21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45503958"/>
      </p:ext>
    </p:extLst>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15" r:id="rId5"/>
    <p:sldLayoutId id="2147483714" r:id="rId6"/>
    <p:sldLayoutId id="2147483713" r:id="rId7"/>
    <p:sldLayoutId id="2147483712" r:id="rId8"/>
    <p:sldLayoutId id="2147483711" r:id="rId9"/>
    <p:sldLayoutId id="2147483710" r:id="rId10"/>
    <p:sldLayoutId id="214748370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kaggle.com/yamaerenay/spotify-dataset-19212020-160k-tracks?select=data_by_genres_o.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3"/><Relationship Id="rId7" Type="http://schemas.openxmlformats.org/officeDocument/2006/relationships/image" Target="../media/image6.jp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F362D-DF84-9E4B-B088-10F605F73951}"/>
              </a:ext>
            </a:extLst>
          </p:cNvPr>
          <p:cNvSpPr>
            <a:spLocks noGrp="1"/>
          </p:cNvSpPr>
          <p:nvPr>
            <p:ph type="ctrTitle"/>
          </p:nvPr>
        </p:nvSpPr>
        <p:spPr>
          <a:xfrm>
            <a:off x="1078991" y="2421467"/>
            <a:ext cx="5364937" cy="1811857"/>
          </a:xfrm>
        </p:spPr>
        <p:txBody>
          <a:bodyPr anchor="ctr">
            <a:normAutofit/>
          </a:bodyPr>
          <a:lstStyle/>
          <a:p>
            <a:pPr algn="ctr"/>
            <a:r>
              <a:rPr lang="en-US" sz="4800" i="0" dirty="0"/>
              <a:t>Impact of COVID-19 on music</a:t>
            </a:r>
          </a:p>
        </p:txBody>
      </p:sp>
      <p:sp>
        <p:nvSpPr>
          <p:cNvPr id="3" name="Subtitle 2">
            <a:extLst>
              <a:ext uri="{FF2B5EF4-FFF2-40B4-BE49-F238E27FC236}">
                <a16:creationId xmlns:a16="http://schemas.microsoft.com/office/drawing/2014/main" id="{7DAC9828-76AA-3D48-92C2-1903413F14DA}"/>
              </a:ext>
            </a:extLst>
          </p:cNvPr>
          <p:cNvSpPr>
            <a:spLocks noGrp="1"/>
          </p:cNvSpPr>
          <p:nvPr>
            <p:ph type="subTitle" idx="1"/>
          </p:nvPr>
        </p:nvSpPr>
        <p:spPr>
          <a:xfrm>
            <a:off x="1078992" y="4876803"/>
            <a:ext cx="5364936" cy="909848"/>
          </a:xfrm>
        </p:spPr>
        <p:txBody>
          <a:bodyPr anchor="t">
            <a:normAutofit/>
          </a:bodyPr>
          <a:lstStyle/>
          <a:p>
            <a:r>
              <a:rPr lang="en-US" dirty="0"/>
              <a:t>Team: Ratna Jadhav, Michael Sorensen, Schaefer Shaughnessy, </a:t>
            </a:r>
            <a:r>
              <a:rPr lang="en-US" dirty="0" err="1"/>
              <a:t>Seong</a:t>
            </a:r>
            <a:r>
              <a:rPr lang="en-US" dirty="0"/>
              <a:t>-Min Kim</a:t>
            </a:r>
          </a:p>
        </p:txBody>
      </p:sp>
      <p:cxnSp>
        <p:nvCxnSpPr>
          <p:cNvPr id="76" name="Straight Connector 75">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13AD65D1-B021-4B05-9F8F-4D82BD3BD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Spotify — Logo and Brand Assets">
            <a:extLst>
              <a:ext uri="{FF2B5EF4-FFF2-40B4-BE49-F238E27FC236}">
                <a16:creationId xmlns:a16="http://schemas.microsoft.com/office/drawing/2014/main" id="{071A1364-B2EA-564B-B7E5-E6911D37A6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2271" y="2905227"/>
            <a:ext cx="3491811" cy="1047544"/>
          </a:xfrm>
          <a:prstGeom prst="rect">
            <a:avLst/>
          </a:prstGeom>
          <a:noFill/>
          <a:extLst>
            <a:ext uri="{909E8E84-426E-40DD-AFC4-6F175D3DCCD1}">
              <a14:hiddenFill xmlns:a14="http://schemas.microsoft.com/office/drawing/2010/main">
                <a:solidFill>
                  <a:srgbClr val="FFFFFF"/>
                </a:solidFill>
              </a14:hiddenFill>
            </a:ext>
          </a:extLst>
        </p:spPr>
      </p:pic>
      <p:sp>
        <p:nvSpPr>
          <p:cNvPr id="8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8" name="TextBox 17">
            <a:extLst>
              <a:ext uri="{FF2B5EF4-FFF2-40B4-BE49-F238E27FC236}">
                <a16:creationId xmlns:a16="http://schemas.microsoft.com/office/drawing/2014/main" id="{A5CDC775-9293-3E4E-9185-02AD45F1A6F2}"/>
              </a:ext>
            </a:extLst>
          </p:cNvPr>
          <p:cNvSpPr txBox="1"/>
          <p:nvPr/>
        </p:nvSpPr>
        <p:spPr>
          <a:xfrm>
            <a:off x="2683087" y="5786651"/>
            <a:ext cx="2156744" cy="276999"/>
          </a:xfrm>
          <a:prstGeom prst="rect">
            <a:avLst/>
          </a:prstGeom>
          <a:noFill/>
        </p:spPr>
        <p:txBody>
          <a:bodyPr wrap="none" rtlCol="0">
            <a:spAutoFit/>
          </a:bodyPr>
          <a:lstStyle/>
          <a:p>
            <a:r>
              <a:rPr lang="en-US" sz="1200" i="1" dirty="0"/>
              <a:t>Spotify Project 1 GitHub Link</a:t>
            </a:r>
          </a:p>
        </p:txBody>
      </p:sp>
    </p:spTree>
    <p:extLst>
      <p:ext uri="{BB962C8B-B14F-4D97-AF65-F5344CB8AC3E}">
        <p14:creationId xmlns:p14="http://schemas.microsoft.com/office/powerpoint/2010/main" val="2230552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4"/>
            <a:ext cx="10671048" cy="615074"/>
          </a:xfrm>
        </p:spPr>
        <p:txBody>
          <a:bodyPr anchor="t">
            <a:noAutofit/>
          </a:bodyPr>
          <a:lstStyle/>
          <a:p>
            <a:r>
              <a:rPr lang="en-US" b="1" i="0" dirty="0"/>
              <a:t>Question 1: Did the various metrics of music change over the last 5 years? </a:t>
            </a:r>
          </a:p>
          <a:p>
            <a:r>
              <a:rPr lang="en-US" dirty="0"/>
              <a:t>(By Quarter)</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line chart&#10;&#10;Description automatically generated">
            <a:extLst>
              <a:ext uri="{FF2B5EF4-FFF2-40B4-BE49-F238E27FC236}">
                <a16:creationId xmlns:a16="http://schemas.microsoft.com/office/drawing/2014/main" id="{58A5E80D-0F45-BF47-A9F5-400C079825BC}"/>
              </a:ext>
            </a:extLst>
          </p:cNvPr>
          <p:cNvPicPr>
            <a:picLocks noChangeAspect="1"/>
          </p:cNvPicPr>
          <p:nvPr/>
        </p:nvPicPr>
        <p:blipFill>
          <a:blip r:embed="rId4"/>
          <a:stretch>
            <a:fillRect/>
          </a:stretch>
        </p:blipFill>
        <p:spPr>
          <a:xfrm>
            <a:off x="758952" y="1930343"/>
            <a:ext cx="5092522" cy="4017434"/>
          </a:xfrm>
          <a:prstGeom prst="rect">
            <a:avLst/>
          </a:prstGeom>
        </p:spPr>
      </p:pic>
      <p:pic>
        <p:nvPicPr>
          <p:cNvPr id="7" name="Picture 6" descr="Chart, line chart&#10;&#10;Description automatically generated">
            <a:extLst>
              <a:ext uri="{FF2B5EF4-FFF2-40B4-BE49-F238E27FC236}">
                <a16:creationId xmlns:a16="http://schemas.microsoft.com/office/drawing/2014/main" id="{61A8D3B6-DA75-B141-B374-8B47D50FDD78}"/>
              </a:ext>
            </a:extLst>
          </p:cNvPr>
          <p:cNvPicPr>
            <a:picLocks noChangeAspect="1"/>
          </p:cNvPicPr>
          <p:nvPr/>
        </p:nvPicPr>
        <p:blipFill>
          <a:blip r:embed="rId5"/>
          <a:stretch>
            <a:fillRect/>
          </a:stretch>
        </p:blipFill>
        <p:spPr>
          <a:xfrm>
            <a:off x="6337478" y="1930343"/>
            <a:ext cx="5092522" cy="4017434"/>
          </a:xfrm>
          <a:prstGeom prst="rect">
            <a:avLst/>
          </a:prstGeom>
        </p:spPr>
      </p:pic>
    </p:spTree>
    <p:extLst>
      <p:ext uri="{BB962C8B-B14F-4D97-AF65-F5344CB8AC3E}">
        <p14:creationId xmlns:p14="http://schemas.microsoft.com/office/powerpoint/2010/main" val="297365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Question 2: How did the various metrics of music change during the COVID-19 Pandemic? </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bar chart&#10;&#10;Description automatically generated">
            <a:extLst>
              <a:ext uri="{FF2B5EF4-FFF2-40B4-BE49-F238E27FC236}">
                <a16:creationId xmlns:a16="http://schemas.microsoft.com/office/drawing/2014/main" id="{8A5000D6-0B42-6D40-8999-169A56BC1EEA}"/>
              </a:ext>
            </a:extLst>
          </p:cNvPr>
          <p:cNvPicPr>
            <a:picLocks noChangeAspect="1"/>
          </p:cNvPicPr>
          <p:nvPr/>
        </p:nvPicPr>
        <p:blipFill>
          <a:blip r:embed="rId4"/>
          <a:stretch>
            <a:fillRect/>
          </a:stretch>
        </p:blipFill>
        <p:spPr>
          <a:xfrm>
            <a:off x="3229187" y="1884011"/>
            <a:ext cx="7745306" cy="4503400"/>
          </a:xfrm>
          <a:prstGeom prst="rect">
            <a:avLst/>
          </a:prstGeom>
        </p:spPr>
      </p:pic>
      <p:sp>
        <p:nvSpPr>
          <p:cNvPr id="7" name="Rectangle 6">
            <a:extLst>
              <a:ext uri="{FF2B5EF4-FFF2-40B4-BE49-F238E27FC236}">
                <a16:creationId xmlns:a16="http://schemas.microsoft.com/office/drawing/2014/main" id="{00E46DE3-3B73-9642-B5CD-63C11D1BD9A0}"/>
              </a:ext>
            </a:extLst>
          </p:cNvPr>
          <p:cNvSpPr/>
          <p:nvPr/>
        </p:nvSpPr>
        <p:spPr>
          <a:xfrm>
            <a:off x="758952" y="2829271"/>
            <a:ext cx="2014728" cy="1815882"/>
          </a:xfrm>
          <a:prstGeom prst="rect">
            <a:avLst/>
          </a:prstGeom>
        </p:spPr>
        <p:txBody>
          <a:bodyPr wrap="square">
            <a:spAutoFit/>
          </a:bodyPr>
          <a:lstStyle/>
          <a:p>
            <a:r>
              <a:rPr lang="en-US" sz="1400" b="1" dirty="0"/>
              <a:t>Pre-COVID-19 Dates:</a:t>
            </a:r>
          </a:p>
          <a:p>
            <a:r>
              <a:rPr lang="en-US" sz="1400" i="1" dirty="0"/>
              <a:t>January 1, 2015 – December 31, 2020</a:t>
            </a:r>
          </a:p>
          <a:p>
            <a:endParaRPr lang="en-US" sz="1400" dirty="0"/>
          </a:p>
          <a:p>
            <a:endParaRPr lang="en-US" sz="1400" dirty="0"/>
          </a:p>
          <a:p>
            <a:r>
              <a:rPr lang="en-US" sz="1400" b="1" dirty="0"/>
              <a:t>COVID-19 Dates:</a:t>
            </a:r>
          </a:p>
          <a:p>
            <a:r>
              <a:rPr lang="en-US" sz="1400" i="1" dirty="0"/>
              <a:t>January 1, 2020 –</a:t>
            </a:r>
          </a:p>
          <a:p>
            <a:r>
              <a:rPr lang="en-US" sz="1400" i="1" dirty="0"/>
              <a:t>April 30, 2021 </a:t>
            </a:r>
          </a:p>
        </p:txBody>
      </p:sp>
    </p:spTree>
    <p:extLst>
      <p:ext uri="{BB962C8B-B14F-4D97-AF65-F5344CB8AC3E}">
        <p14:creationId xmlns:p14="http://schemas.microsoft.com/office/powerpoint/2010/main" val="120719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t-test</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sp>
        <p:nvSpPr>
          <p:cNvPr id="2" name="TextBox 1">
            <a:extLst>
              <a:ext uri="{FF2B5EF4-FFF2-40B4-BE49-F238E27FC236}">
                <a16:creationId xmlns:a16="http://schemas.microsoft.com/office/drawing/2014/main" id="{869F7E13-3BD2-41EB-8531-6DDEFB2325CD}"/>
              </a:ext>
            </a:extLst>
          </p:cNvPr>
          <p:cNvSpPr txBox="1"/>
          <p:nvPr/>
        </p:nvSpPr>
        <p:spPr>
          <a:xfrm>
            <a:off x="606552" y="1281821"/>
            <a:ext cx="351487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Based on the previous chart, we identified danceability as a metric of interest.</a:t>
            </a:r>
          </a:p>
          <a:p>
            <a:pPr marL="742950" lvl="1" indent="-285750">
              <a:buFont typeface="Arial" panose="020B0604020202020204" pitchFamily="34" charset="0"/>
              <a:buChar char="•"/>
            </a:pPr>
            <a:r>
              <a:rPr lang="en-US" dirty="0"/>
              <a:t>Performed a two-sample t-test:</a:t>
            </a:r>
          </a:p>
        </p:txBody>
      </p:sp>
      <p:pic>
        <p:nvPicPr>
          <p:cNvPr id="7" name="Picture 6">
            <a:extLst>
              <a:ext uri="{FF2B5EF4-FFF2-40B4-BE49-F238E27FC236}">
                <a16:creationId xmlns:a16="http://schemas.microsoft.com/office/drawing/2014/main" id="{82AF62AF-DBBE-4AEC-A067-A6E7FE5BA5BD}"/>
              </a:ext>
            </a:extLst>
          </p:cNvPr>
          <p:cNvPicPr>
            <a:picLocks noChangeAspect="1"/>
          </p:cNvPicPr>
          <p:nvPr/>
        </p:nvPicPr>
        <p:blipFill>
          <a:blip r:embed="rId4"/>
          <a:stretch>
            <a:fillRect/>
          </a:stretch>
        </p:blipFill>
        <p:spPr>
          <a:xfrm>
            <a:off x="663180" y="2866955"/>
            <a:ext cx="4982836" cy="562045"/>
          </a:xfrm>
          <a:prstGeom prst="rect">
            <a:avLst/>
          </a:prstGeom>
        </p:spPr>
      </p:pic>
      <p:sp>
        <p:nvSpPr>
          <p:cNvPr id="9" name="TextBox 8">
            <a:extLst>
              <a:ext uri="{FF2B5EF4-FFF2-40B4-BE49-F238E27FC236}">
                <a16:creationId xmlns:a16="http://schemas.microsoft.com/office/drawing/2014/main" id="{404C4FA3-7AC2-47B4-B820-882AE70782EA}"/>
              </a:ext>
            </a:extLst>
          </p:cNvPr>
          <p:cNvSpPr txBox="1"/>
          <p:nvPr/>
        </p:nvSpPr>
        <p:spPr>
          <a:xfrm>
            <a:off x="606552" y="3541739"/>
            <a:ext cx="342210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P-value &lt; .05, indicating we can reject the null hypothesis, and danceability is significantly different between the two time periods.</a:t>
            </a:r>
          </a:p>
        </p:txBody>
      </p:sp>
      <p:sp>
        <p:nvSpPr>
          <p:cNvPr id="12" name="TextBox 11">
            <a:extLst>
              <a:ext uri="{FF2B5EF4-FFF2-40B4-BE49-F238E27FC236}">
                <a16:creationId xmlns:a16="http://schemas.microsoft.com/office/drawing/2014/main" id="{5A6455B1-5CC1-4F39-9619-7145AB135C95}"/>
              </a:ext>
            </a:extLst>
          </p:cNvPr>
          <p:cNvSpPr txBox="1"/>
          <p:nvPr/>
        </p:nvSpPr>
        <p:spPr>
          <a:xfrm>
            <a:off x="5945809" y="1170609"/>
            <a:ext cx="5225774" cy="3693319"/>
          </a:xfrm>
          <a:prstGeom prst="rect">
            <a:avLst/>
          </a:prstGeom>
          <a:noFill/>
        </p:spPr>
        <p:txBody>
          <a:bodyPr wrap="square" rtlCol="0">
            <a:spAutoFit/>
          </a:bodyPr>
          <a:lstStyle/>
          <a:p>
            <a:r>
              <a:rPr lang="en-US" i="1" dirty="0"/>
              <a:t>Hypothesis</a:t>
            </a:r>
          </a:p>
          <a:p>
            <a:pPr marL="285750" indent="-285750">
              <a:buFont typeface="Arial" panose="020B0604020202020204" pitchFamily="34" charset="0"/>
              <a:buChar char="•"/>
            </a:pPr>
            <a:r>
              <a:rPr lang="en-US" dirty="0"/>
              <a:t>Null Hypothesis – danceability scores of songs released did not increase by a statistically significant margin during the Covid time period as compared to the pre-Covid time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Alternative Hypothesis – danceability scores of songs released increased by a statistically significant margin during the Covid time period as compared to the pre-Covid time period.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9097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MANOVA</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sp>
        <p:nvSpPr>
          <p:cNvPr id="2" name="TextBox 1">
            <a:extLst>
              <a:ext uri="{FF2B5EF4-FFF2-40B4-BE49-F238E27FC236}">
                <a16:creationId xmlns:a16="http://schemas.microsoft.com/office/drawing/2014/main" id="{869F7E13-3BD2-41EB-8531-6DDEFB2325CD}"/>
              </a:ext>
            </a:extLst>
          </p:cNvPr>
          <p:cNvSpPr txBox="1"/>
          <p:nvPr/>
        </p:nvSpPr>
        <p:spPr>
          <a:xfrm>
            <a:off x="606552" y="1281821"/>
            <a:ext cx="410982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Our t-test let us know that the danceability score was significant, but what about the others?</a:t>
            </a:r>
          </a:p>
          <a:p>
            <a:endParaRPr lang="en-US" dirty="0"/>
          </a:p>
          <a:p>
            <a:pPr marL="285750" indent="-285750">
              <a:buFont typeface="Arial" panose="020B0604020202020204" pitchFamily="34" charset="0"/>
              <a:buChar char="•"/>
            </a:pPr>
            <a:r>
              <a:rPr lang="en-US" dirty="0"/>
              <a:t>Performed a MANOVA to test if time period has a significant contribution to the dependent song score metrics.</a:t>
            </a:r>
          </a:p>
        </p:txBody>
      </p:sp>
      <p:pic>
        <p:nvPicPr>
          <p:cNvPr id="11" name="Picture 10">
            <a:extLst>
              <a:ext uri="{FF2B5EF4-FFF2-40B4-BE49-F238E27FC236}">
                <a16:creationId xmlns:a16="http://schemas.microsoft.com/office/drawing/2014/main" id="{5606641A-7D8F-491F-BA53-489C3E540E78}"/>
              </a:ext>
            </a:extLst>
          </p:cNvPr>
          <p:cNvPicPr>
            <a:picLocks noChangeAspect="1"/>
          </p:cNvPicPr>
          <p:nvPr/>
        </p:nvPicPr>
        <p:blipFill>
          <a:blip r:embed="rId4"/>
          <a:stretch>
            <a:fillRect/>
          </a:stretch>
        </p:blipFill>
        <p:spPr>
          <a:xfrm>
            <a:off x="5309936" y="1117991"/>
            <a:ext cx="6039536" cy="3672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854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AOV</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sp>
        <p:nvSpPr>
          <p:cNvPr id="2" name="TextBox 1">
            <a:extLst>
              <a:ext uri="{FF2B5EF4-FFF2-40B4-BE49-F238E27FC236}">
                <a16:creationId xmlns:a16="http://schemas.microsoft.com/office/drawing/2014/main" id="{869F7E13-3BD2-41EB-8531-6DDEFB2325CD}"/>
              </a:ext>
            </a:extLst>
          </p:cNvPr>
          <p:cNvSpPr txBox="1"/>
          <p:nvPr/>
        </p:nvSpPr>
        <p:spPr>
          <a:xfrm>
            <a:off x="606551" y="1281821"/>
            <a:ext cx="49942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One final check of our numbers to ensure there was not a type 1 error (can be present in MANOVA analysis)</a:t>
            </a:r>
          </a:p>
          <a:p>
            <a:pPr marL="285750" indent="-285750">
              <a:buFont typeface="Arial" panose="020B0604020202020204" pitchFamily="34" charset="0"/>
              <a:buChar char="•"/>
            </a:pPr>
            <a:r>
              <a:rPr lang="en-US" dirty="0"/>
              <a:t>Relative p-value threshold:</a:t>
            </a:r>
          </a:p>
        </p:txBody>
      </p:sp>
      <p:pic>
        <p:nvPicPr>
          <p:cNvPr id="7" name="Picture 6">
            <a:extLst>
              <a:ext uri="{FF2B5EF4-FFF2-40B4-BE49-F238E27FC236}">
                <a16:creationId xmlns:a16="http://schemas.microsoft.com/office/drawing/2014/main" id="{0F0FF7DA-B53F-4F4C-949D-435CC0D1310F}"/>
              </a:ext>
            </a:extLst>
          </p:cNvPr>
          <p:cNvPicPr>
            <a:picLocks noChangeAspect="1"/>
          </p:cNvPicPr>
          <p:nvPr/>
        </p:nvPicPr>
        <p:blipFill rotWithShape="1">
          <a:blip r:embed="rId4"/>
          <a:srcRect l="1108"/>
          <a:stretch/>
        </p:blipFill>
        <p:spPr>
          <a:xfrm>
            <a:off x="6000750" y="3780520"/>
            <a:ext cx="5234812" cy="130227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5C92D50-42E6-4C9D-9DB1-96976CEC88D2}"/>
              </a:ext>
            </a:extLst>
          </p:cNvPr>
          <p:cNvPicPr>
            <a:picLocks noChangeAspect="1"/>
          </p:cNvPicPr>
          <p:nvPr/>
        </p:nvPicPr>
        <p:blipFill rotWithShape="1">
          <a:blip r:embed="rId5"/>
          <a:srcRect l="2265"/>
          <a:stretch/>
        </p:blipFill>
        <p:spPr>
          <a:xfrm>
            <a:off x="876251" y="2533427"/>
            <a:ext cx="4994238" cy="98176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08D684C0-C670-4445-AE02-D1DB05850E69}"/>
              </a:ext>
            </a:extLst>
          </p:cNvPr>
          <p:cNvSpPr txBox="1"/>
          <p:nvPr/>
        </p:nvSpPr>
        <p:spPr>
          <a:xfrm>
            <a:off x="846944" y="3687580"/>
            <a:ext cx="46469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Performed an AOV on each score metric to ensure that time period contributed significantly to the observed difference in each metric</a:t>
            </a:r>
          </a:p>
        </p:txBody>
      </p:sp>
      <p:sp>
        <p:nvSpPr>
          <p:cNvPr id="15" name="TextBox 14">
            <a:extLst>
              <a:ext uri="{FF2B5EF4-FFF2-40B4-BE49-F238E27FC236}">
                <a16:creationId xmlns:a16="http://schemas.microsoft.com/office/drawing/2014/main" id="{1ADC6059-33C1-4513-A6F9-7F010087D268}"/>
              </a:ext>
            </a:extLst>
          </p:cNvPr>
          <p:cNvSpPr txBox="1"/>
          <p:nvPr/>
        </p:nvSpPr>
        <p:spPr>
          <a:xfrm>
            <a:off x="6790544" y="1176728"/>
            <a:ext cx="4369633" cy="2031325"/>
          </a:xfrm>
          <a:prstGeom prst="rect">
            <a:avLst/>
          </a:prstGeom>
          <a:noFill/>
        </p:spPr>
        <p:txBody>
          <a:bodyPr wrap="square" rtlCol="0">
            <a:spAutoFit/>
          </a:bodyPr>
          <a:lstStyle/>
          <a:p>
            <a:r>
              <a:rPr lang="en-US" i="1" dirty="0"/>
              <a:t>Findings</a:t>
            </a:r>
          </a:p>
          <a:p>
            <a:pPr marL="285750" indent="-285750">
              <a:buFont typeface="Arial" panose="020B0604020202020204" pitchFamily="34" charset="0"/>
              <a:buChar char="•"/>
            </a:pPr>
            <a:r>
              <a:rPr lang="en-US" dirty="0"/>
              <a:t>Time period contributed most to the difference in danceability </a:t>
            </a:r>
          </a:p>
          <a:p>
            <a:pPr marL="285750" indent="-285750">
              <a:buFont typeface="Arial" panose="020B0604020202020204" pitchFamily="34" charset="0"/>
              <a:buChar char="•"/>
            </a:pPr>
            <a:r>
              <a:rPr lang="en-US" dirty="0"/>
              <a:t>Time period contributed least to the difference in  valence</a:t>
            </a:r>
          </a:p>
          <a:p>
            <a:pPr marL="285750" indent="-285750">
              <a:buFont typeface="Arial" panose="020B0604020202020204" pitchFamily="34" charset="0"/>
              <a:buChar char="•"/>
            </a:pPr>
            <a:r>
              <a:rPr lang="en-US" dirty="0"/>
              <a:t>All score metrics tested were below the relative p-value threshold</a:t>
            </a:r>
          </a:p>
        </p:txBody>
      </p:sp>
    </p:spTree>
    <p:extLst>
      <p:ext uri="{BB962C8B-B14F-4D97-AF65-F5344CB8AC3E}">
        <p14:creationId xmlns:p14="http://schemas.microsoft.com/office/powerpoint/2010/main" val="280819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420809"/>
          </a:xfrm>
        </p:spPr>
        <p:txBody>
          <a:bodyPr anchor="t">
            <a:noAutofit/>
          </a:bodyPr>
          <a:lstStyle/>
          <a:p>
            <a:r>
              <a:rPr lang="en-US" b="1" i="0" dirty="0"/>
              <a:t>Analysis:</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Danceability and Energy metric scores most significantly changed</a:t>
            </a:r>
          </a:p>
          <a:p>
            <a:pPr marL="742950" lvl="1" indent="-285750">
              <a:buFont typeface="Arial" panose="020B0604020202020204" pitchFamily="34" charset="0"/>
              <a:buChar char="•"/>
            </a:pPr>
            <a:r>
              <a:rPr lang="en-US" sz="1800" i="0" dirty="0"/>
              <a:t>Danceability scores increased</a:t>
            </a:r>
          </a:p>
          <a:p>
            <a:pPr marL="742950" lvl="1" indent="-285750">
              <a:buFont typeface="Arial" panose="020B0604020202020204" pitchFamily="34" charset="0"/>
              <a:buChar char="•"/>
            </a:pPr>
            <a:r>
              <a:rPr lang="en-US" sz="1800" i="0" dirty="0"/>
              <a:t>Energy scores decreased</a:t>
            </a:r>
          </a:p>
          <a:p>
            <a:pPr marL="285750" indent="-285750">
              <a:buFont typeface="Arial" panose="020B0604020202020204" pitchFamily="34" charset="0"/>
              <a:buChar char="•"/>
            </a:pPr>
            <a:r>
              <a:rPr lang="en-US" sz="1800" i="0" dirty="0"/>
              <a:t>The change in scores could mean that songs released during Covid were more danceable, possibly to combat the mood of the pandemic.</a:t>
            </a:r>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What Stats tools did we use?</a:t>
            </a:r>
          </a:p>
          <a:p>
            <a:pPr marL="742950" lvl="1" indent="-285750">
              <a:buFont typeface="Arial" panose="020B0604020202020204" pitchFamily="34" charset="0"/>
              <a:buChar char="•"/>
            </a:pPr>
            <a:r>
              <a:rPr lang="en-US" sz="1800" i="0" dirty="0"/>
              <a:t>T-test, MANOVA, AOV</a:t>
            </a:r>
          </a:p>
          <a:p>
            <a:pPr marL="285750" indent="-285750">
              <a:buFont typeface="Arial" panose="020B0604020202020204" pitchFamily="34" charset="0"/>
              <a:buChar char="•"/>
            </a:pPr>
            <a:r>
              <a:rPr lang="en-US" sz="1800" i="0" dirty="0"/>
              <a:t>Why did we choose this graph type</a:t>
            </a:r>
          </a:p>
          <a:p>
            <a:pPr marL="285750" indent="-285750">
              <a:buFont typeface="Arial" panose="020B0604020202020204" pitchFamily="34" charset="0"/>
              <a:buChar char="•"/>
            </a:pPr>
            <a:r>
              <a:rPr lang="en-US" sz="1800" i="0" dirty="0"/>
              <a:t>Factors to consider</a:t>
            </a:r>
          </a:p>
          <a:p>
            <a:pPr marL="742950" lvl="1" indent="-285750">
              <a:buFont typeface="Arial" panose="020B0604020202020204" pitchFamily="34" charset="0"/>
              <a:buChar char="•"/>
            </a:pPr>
            <a:r>
              <a:rPr lang="en-US" sz="1800" i="0" dirty="0"/>
              <a:t>Normalization of dataset</a:t>
            </a:r>
          </a:p>
          <a:p>
            <a:pPr marL="742950" lvl="1" indent="-285750">
              <a:buFont typeface="Arial" panose="020B0604020202020204" pitchFamily="34" charset="0"/>
              <a:buChar char="•"/>
            </a:pPr>
            <a:r>
              <a:rPr lang="en-US" sz="1800" i="0" dirty="0"/>
              <a:t>Randomized sample (n for pre-covid is 3x larger than that of covid)</a:t>
            </a:r>
          </a:p>
          <a:p>
            <a:pPr marL="285750" indent="-285750">
              <a:buFont typeface="Arial" panose="020B0604020202020204" pitchFamily="34" charset="0"/>
              <a:buChar char="•"/>
            </a:pPr>
            <a:r>
              <a:rPr lang="en-US" sz="1800" i="0" dirty="0"/>
              <a:t>Other notes while graphing</a:t>
            </a:r>
          </a:p>
        </p:txBody>
      </p:sp>
      <p:cxnSp>
        <p:nvCxnSpPr>
          <p:cNvPr id="7" name="Straight Connector 6">
            <a:extLst>
              <a:ext uri="{FF2B5EF4-FFF2-40B4-BE49-F238E27FC236}">
                <a16:creationId xmlns:a16="http://schemas.microsoft.com/office/drawing/2014/main" id="{7E3173BA-7783-6141-8B80-9DAD8469EB7F}"/>
              </a:ext>
            </a:extLst>
          </p:cNvPr>
          <p:cNvCxnSpPr>
            <a:cxnSpLocks/>
          </p:cNvCxnSpPr>
          <p:nvPr/>
        </p:nvCxnSpPr>
        <p:spPr>
          <a:xfrm>
            <a:off x="6224337" y="1673690"/>
            <a:ext cx="0" cy="267903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93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Question 3: Did the metrics of tracks streamed change in the last 5 years?*</a:t>
            </a:r>
          </a:p>
          <a:p>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art, line chart&#10;&#10;Description automatically generated">
            <a:extLst>
              <a:ext uri="{FF2B5EF4-FFF2-40B4-BE49-F238E27FC236}">
                <a16:creationId xmlns:a16="http://schemas.microsoft.com/office/drawing/2014/main" id="{5E948893-95EB-6340-AED4-28082800AD08}"/>
              </a:ext>
            </a:extLst>
          </p:cNvPr>
          <p:cNvPicPr>
            <a:picLocks noChangeAspect="1"/>
          </p:cNvPicPr>
          <p:nvPr/>
        </p:nvPicPr>
        <p:blipFill>
          <a:blip r:embed="rId4"/>
          <a:stretch>
            <a:fillRect/>
          </a:stretch>
        </p:blipFill>
        <p:spPr>
          <a:xfrm>
            <a:off x="6094476" y="1904646"/>
            <a:ext cx="5093208" cy="3762108"/>
          </a:xfrm>
          <a:prstGeom prst="rect">
            <a:avLst/>
          </a:prstGeom>
        </p:spPr>
      </p:pic>
      <p:pic>
        <p:nvPicPr>
          <p:cNvPr id="15" name="Picture 14" descr="Chart, line chart&#10;&#10;Description automatically generated">
            <a:extLst>
              <a:ext uri="{FF2B5EF4-FFF2-40B4-BE49-F238E27FC236}">
                <a16:creationId xmlns:a16="http://schemas.microsoft.com/office/drawing/2014/main" id="{365A197D-59DD-8041-9ED8-38D28AC8A1B2}"/>
              </a:ext>
            </a:extLst>
          </p:cNvPr>
          <p:cNvPicPr>
            <a:picLocks noChangeAspect="1"/>
          </p:cNvPicPr>
          <p:nvPr/>
        </p:nvPicPr>
        <p:blipFill>
          <a:blip r:embed="rId5"/>
          <a:stretch>
            <a:fillRect/>
          </a:stretch>
        </p:blipFill>
        <p:spPr>
          <a:xfrm>
            <a:off x="758952" y="1904646"/>
            <a:ext cx="5093208" cy="3736411"/>
          </a:xfrm>
          <a:prstGeom prst="rect">
            <a:avLst/>
          </a:prstGeom>
        </p:spPr>
      </p:pic>
      <p:sp>
        <p:nvSpPr>
          <p:cNvPr id="16" name="TextBox 15">
            <a:extLst>
              <a:ext uri="{FF2B5EF4-FFF2-40B4-BE49-F238E27FC236}">
                <a16:creationId xmlns:a16="http://schemas.microsoft.com/office/drawing/2014/main" id="{04D486A8-AC71-A64A-B3A2-07A06AAB53DB}"/>
              </a:ext>
            </a:extLst>
          </p:cNvPr>
          <p:cNvSpPr txBox="1"/>
          <p:nvPr/>
        </p:nvSpPr>
        <p:spPr>
          <a:xfrm>
            <a:off x="4849091" y="5990012"/>
            <a:ext cx="8050223" cy="276999"/>
          </a:xfrm>
          <a:prstGeom prst="rect">
            <a:avLst/>
          </a:prstGeom>
          <a:noFill/>
        </p:spPr>
        <p:txBody>
          <a:bodyPr wrap="square" rtlCol="0">
            <a:spAutoFit/>
          </a:bodyPr>
          <a:lstStyle/>
          <a:p>
            <a:r>
              <a:rPr lang="en-US" sz="1200" i="1" dirty="0"/>
              <a:t>*Streaming values derived from popularity value, using previously calculated power-law equation.</a:t>
            </a:r>
          </a:p>
        </p:txBody>
      </p:sp>
    </p:spTree>
    <p:extLst>
      <p:ext uri="{BB962C8B-B14F-4D97-AF65-F5344CB8AC3E}">
        <p14:creationId xmlns:p14="http://schemas.microsoft.com/office/powerpoint/2010/main" val="56824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Question 4: Did the metrics of tracks streamed change during COVID-19?</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7DF3834-9C4F-E444-A4D2-E5A113D29FE4}"/>
              </a:ext>
            </a:extLst>
          </p:cNvPr>
          <p:cNvSpPr/>
          <p:nvPr/>
        </p:nvSpPr>
        <p:spPr>
          <a:xfrm>
            <a:off x="758952" y="2829271"/>
            <a:ext cx="2014728" cy="1815882"/>
          </a:xfrm>
          <a:prstGeom prst="rect">
            <a:avLst/>
          </a:prstGeom>
        </p:spPr>
        <p:txBody>
          <a:bodyPr wrap="square">
            <a:spAutoFit/>
          </a:bodyPr>
          <a:lstStyle/>
          <a:p>
            <a:r>
              <a:rPr lang="en-US" sz="1400" b="1" dirty="0"/>
              <a:t>Pre-COVID-19 Dates:</a:t>
            </a:r>
          </a:p>
          <a:p>
            <a:r>
              <a:rPr lang="en-US" sz="1400" i="1" dirty="0"/>
              <a:t>January 1, 2015 – December 31, 2020</a:t>
            </a:r>
          </a:p>
          <a:p>
            <a:endParaRPr lang="en-US" sz="1400" dirty="0"/>
          </a:p>
          <a:p>
            <a:endParaRPr lang="en-US" sz="1400" dirty="0"/>
          </a:p>
          <a:p>
            <a:r>
              <a:rPr lang="en-US" sz="1400" b="1" dirty="0"/>
              <a:t>COVID-19 Dates:</a:t>
            </a:r>
          </a:p>
          <a:p>
            <a:r>
              <a:rPr lang="en-US" sz="1400" i="1" dirty="0"/>
              <a:t>January 1, 2020 –</a:t>
            </a:r>
          </a:p>
          <a:p>
            <a:r>
              <a:rPr lang="en-US" sz="1400" i="1" dirty="0"/>
              <a:t>April 30, 2021 </a:t>
            </a:r>
          </a:p>
        </p:txBody>
      </p:sp>
      <p:pic>
        <p:nvPicPr>
          <p:cNvPr id="11" name="Picture 10" descr="Chart, bar chart&#10;&#10;Description automatically generated">
            <a:extLst>
              <a:ext uri="{FF2B5EF4-FFF2-40B4-BE49-F238E27FC236}">
                <a16:creationId xmlns:a16="http://schemas.microsoft.com/office/drawing/2014/main" id="{456D7932-EC87-554D-A918-33129C0B0EB2}"/>
              </a:ext>
            </a:extLst>
          </p:cNvPr>
          <p:cNvPicPr>
            <a:picLocks noChangeAspect="1"/>
          </p:cNvPicPr>
          <p:nvPr/>
        </p:nvPicPr>
        <p:blipFill>
          <a:blip r:embed="rId4"/>
          <a:stretch>
            <a:fillRect/>
          </a:stretch>
        </p:blipFill>
        <p:spPr>
          <a:xfrm>
            <a:off x="3009667" y="1879419"/>
            <a:ext cx="8420333" cy="4507992"/>
          </a:xfrm>
          <a:prstGeom prst="rect">
            <a:avLst/>
          </a:prstGeom>
        </p:spPr>
      </p:pic>
    </p:spTree>
    <p:extLst>
      <p:ext uri="{BB962C8B-B14F-4D97-AF65-F5344CB8AC3E}">
        <p14:creationId xmlns:p14="http://schemas.microsoft.com/office/powerpoint/2010/main" val="170022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a:t>
            </a:r>
            <a:r>
              <a:rPr lang="en-US" b="1" i="0" spc="300" dirty="0"/>
              <a:t>T-</a:t>
            </a:r>
            <a:r>
              <a:rPr lang="en-US" b="1" i="0" dirty="0"/>
              <a:t>Test</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sp>
        <p:nvSpPr>
          <p:cNvPr id="2" name="TextBox 1">
            <a:extLst>
              <a:ext uri="{FF2B5EF4-FFF2-40B4-BE49-F238E27FC236}">
                <a16:creationId xmlns:a16="http://schemas.microsoft.com/office/drawing/2014/main" id="{869F7E13-3BD2-41EB-8531-6DDEFB2325CD}"/>
              </a:ext>
            </a:extLst>
          </p:cNvPr>
          <p:cNvSpPr txBox="1"/>
          <p:nvPr/>
        </p:nvSpPr>
        <p:spPr>
          <a:xfrm>
            <a:off x="760475" y="1108010"/>
            <a:ext cx="4549461" cy="1200329"/>
          </a:xfrm>
          <a:prstGeom prst="rect">
            <a:avLst/>
          </a:prstGeom>
          <a:noFill/>
        </p:spPr>
        <p:txBody>
          <a:bodyPr wrap="square" rtlCol="0">
            <a:spAutoFit/>
          </a:bodyPr>
          <a:lstStyle/>
          <a:p>
            <a:r>
              <a:rPr lang="en-US" dirty="0"/>
              <a:t>Performed a two-sample t-test for every metric. T-test showed a statistically significantly difference in means for all metrics, except for tempo.</a:t>
            </a:r>
          </a:p>
        </p:txBody>
      </p:sp>
      <p:pic>
        <p:nvPicPr>
          <p:cNvPr id="11" name="Picture 10" descr="Graphical user interface, text, application&#10;&#10;Description automatically generated">
            <a:extLst>
              <a:ext uri="{FF2B5EF4-FFF2-40B4-BE49-F238E27FC236}">
                <a16:creationId xmlns:a16="http://schemas.microsoft.com/office/drawing/2014/main" id="{4AEDB6E5-7B11-4E43-89E3-09D349B4FAE6}"/>
              </a:ext>
            </a:extLst>
          </p:cNvPr>
          <p:cNvPicPr>
            <a:picLocks noChangeAspect="1"/>
          </p:cNvPicPr>
          <p:nvPr/>
        </p:nvPicPr>
        <p:blipFill rotWithShape="1">
          <a:blip r:embed="rId4"/>
          <a:srcRect l="8354" r="42977"/>
          <a:stretch/>
        </p:blipFill>
        <p:spPr>
          <a:xfrm>
            <a:off x="5463859" y="755032"/>
            <a:ext cx="5225774" cy="5052950"/>
          </a:xfrm>
          <a:prstGeom prst="rect">
            <a:avLst/>
          </a:prstGeom>
          <a:ln>
            <a:noFill/>
          </a:ln>
          <a:effectLst>
            <a:outerShdw blurRad="292100" dist="139700" dir="2700000" algn="tl" rotWithShape="0">
              <a:srgbClr val="333333">
                <a:alpha val="65000"/>
              </a:srgbClr>
            </a:outerShdw>
          </a:effectLst>
        </p:spPr>
      </p:pic>
      <p:graphicFrame>
        <p:nvGraphicFramePr>
          <p:cNvPr id="13" name="Table 13">
            <a:extLst>
              <a:ext uri="{FF2B5EF4-FFF2-40B4-BE49-F238E27FC236}">
                <a16:creationId xmlns:a16="http://schemas.microsoft.com/office/drawing/2014/main" id="{4879D911-8EAD-D041-BAA8-B7181126D8B3}"/>
              </a:ext>
            </a:extLst>
          </p:cNvPr>
          <p:cNvGraphicFramePr>
            <a:graphicFrameLocks noGrp="1"/>
          </p:cNvGraphicFramePr>
          <p:nvPr>
            <p:extLst>
              <p:ext uri="{D42A27DB-BD31-4B8C-83A1-F6EECF244321}">
                <p14:modId xmlns:p14="http://schemas.microsoft.com/office/powerpoint/2010/main" val="3174784566"/>
              </p:ext>
            </p:extLst>
          </p:nvPr>
        </p:nvGraphicFramePr>
        <p:xfrm>
          <a:off x="908561" y="2478066"/>
          <a:ext cx="2564130" cy="3211506"/>
        </p:xfrm>
        <a:graphic>
          <a:graphicData uri="http://schemas.openxmlformats.org/drawingml/2006/table">
            <a:tbl>
              <a:tblPr firstRow="1" bandRow="1">
                <a:tableStyleId>{2D5ABB26-0587-4C30-8999-92F81FD0307C}</a:tableStyleId>
              </a:tblPr>
              <a:tblGrid>
                <a:gridCol w="1766450">
                  <a:extLst>
                    <a:ext uri="{9D8B030D-6E8A-4147-A177-3AD203B41FA5}">
                      <a16:colId xmlns:a16="http://schemas.microsoft.com/office/drawing/2014/main" val="2027266828"/>
                    </a:ext>
                  </a:extLst>
                </a:gridCol>
                <a:gridCol w="797680">
                  <a:extLst>
                    <a:ext uri="{9D8B030D-6E8A-4147-A177-3AD203B41FA5}">
                      <a16:colId xmlns:a16="http://schemas.microsoft.com/office/drawing/2014/main" val="188037938"/>
                    </a:ext>
                  </a:extLst>
                </a:gridCol>
              </a:tblGrid>
              <a:tr h="356834">
                <a:tc>
                  <a:txBody>
                    <a:bodyPr/>
                    <a:lstStyle/>
                    <a:p>
                      <a:r>
                        <a:rPr lang="en-US" sz="1600" b="1" dirty="0"/>
                        <a:t>Measure</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P</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29465"/>
                  </a:ext>
                </a:extLst>
              </a:tr>
              <a:tr h="356834">
                <a:tc>
                  <a:txBody>
                    <a:bodyPr/>
                    <a:lstStyle/>
                    <a:p>
                      <a:r>
                        <a:rPr lang="en-US" sz="1600" dirty="0"/>
                        <a:t>Energy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5336094"/>
                  </a:ext>
                </a:extLst>
              </a:tr>
              <a:tr h="356834">
                <a:tc>
                  <a:txBody>
                    <a:bodyPr/>
                    <a:lstStyle/>
                    <a:p>
                      <a:r>
                        <a:rPr lang="en-US" sz="1600" dirty="0"/>
                        <a:t>Valence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9704951"/>
                  </a:ext>
                </a:extLst>
              </a:tr>
              <a:tr h="356834">
                <a:tc>
                  <a:txBody>
                    <a:bodyPr/>
                    <a:lstStyle/>
                    <a:p>
                      <a:r>
                        <a:rPr lang="en-US" sz="1600" dirty="0"/>
                        <a:t>Liveness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1927695"/>
                  </a:ext>
                </a:extLst>
              </a:tr>
              <a:tr h="356834">
                <a:tc>
                  <a:txBody>
                    <a:bodyPr/>
                    <a:lstStyle/>
                    <a:p>
                      <a:r>
                        <a:rPr lang="en-US" sz="1600" dirty="0"/>
                        <a:t>Speechiness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393048"/>
                  </a:ext>
                </a:extLst>
              </a:tr>
              <a:tr h="356834">
                <a:tc>
                  <a:txBody>
                    <a:bodyPr/>
                    <a:lstStyle/>
                    <a:p>
                      <a:r>
                        <a:rPr lang="en-US" sz="1600" dirty="0"/>
                        <a:t>Danceability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4945827"/>
                  </a:ext>
                </a:extLst>
              </a:tr>
              <a:tr h="356834">
                <a:tc>
                  <a:txBody>
                    <a:bodyPr/>
                    <a:lstStyle/>
                    <a:p>
                      <a:r>
                        <a:rPr lang="en-US" sz="1600" dirty="0"/>
                        <a:t>Acousticness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8321140"/>
                  </a:ext>
                </a:extLst>
              </a:tr>
              <a:tr h="356834">
                <a:tc>
                  <a:txBody>
                    <a:bodyPr/>
                    <a:lstStyle/>
                    <a:p>
                      <a:r>
                        <a:rPr lang="en-US" sz="1600" dirty="0"/>
                        <a:t>Instrumentalness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6142920"/>
                  </a:ext>
                </a:extLst>
              </a:tr>
              <a:tr h="356834">
                <a:tc>
                  <a:txBody>
                    <a:bodyPr/>
                    <a:lstStyle/>
                    <a:p>
                      <a:r>
                        <a:rPr lang="en-US" sz="1600" dirty="0"/>
                        <a:t>Explicitness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.0001</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7586103"/>
                  </a:ext>
                </a:extLst>
              </a:tr>
            </a:tbl>
          </a:graphicData>
        </a:graphic>
      </p:graphicFrame>
    </p:spTree>
    <p:extLst>
      <p:ext uri="{BB962C8B-B14F-4D97-AF65-F5344CB8AC3E}">
        <p14:creationId xmlns:p14="http://schemas.microsoft.com/office/powerpoint/2010/main" val="132238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MANOVA</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pic>
        <p:nvPicPr>
          <p:cNvPr id="5" name="Picture 4" descr="Table&#10;&#10;Description automatically generated">
            <a:extLst>
              <a:ext uri="{FF2B5EF4-FFF2-40B4-BE49-F238E27FC236}">
                <a16:creationId xmlns:a16="http://schemas.microsoft.com/office/drawing/2014/main" id="{E961ABC6-EF56-0343-901F-3F24E919E985}"/>
              </a:ext>
            </a:extLst>
          </p:cNvPr>
          <p:cNvPicPr>
            <a:picLocks noChangeAspect="1"/>
          </p:cNvPicPr>
          <p:nvPr/>
        </p:nvPicPr>
        <p:blipFill rotWithShape="1">
          <a:blip r:embed="rId4"/>
          <a:srcRect r="6281"/>
          <a:stretch/>
        </p:blipFill>
        <p:spPr>
          <a:xfrm>
            <a:off x="5516753" y="708477"/>
            <a:ext cx="5360943" cy="46172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06A3BDD-F6EB-EC44-9ADC-EF614CE02255}"/>
              </a:ext>
            </a:extLst>
          </p:cNvPr>
          <p:cNvSpPr txBox="1"/>
          <p:nvPr/>
        </p:nvSpPr>
        <p:spPr>
          <a:xfrm>
            <a:off x="760476" y="1294222"/>
            <a:ext cx="4109828"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Performed a MANOVA </a:t>
            </a:r>
            <a:r>
              <a:rPr lang="en-US" dirty="0"/>
              <a:t>(Multivariate analysis of variance)  to analyze the effect of time period on dependent song score metrics.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Wilks’ Lambda Value</a:t>
            </a:r>
            <a:br>
              <a:rPr lang="en-US" b="1" dirty="0"/>
            </a:br>
            <a:r>
              <a:rPr lang="en-US" dirty="0"/>
              <a:t>Although time period was statistically significant, it did not contribute much.</a:t>
            </a:r>
          </a:p>
        </p:txBody>
      </p:sp>
    </p:spTree>
    <p:extLst>
      <p:ext uri="{BB962C8B-B14F-4D97-AF65-F5344CB8AC3E}">
        <p14:creationId xmlns:p14="http://schemas.microsoft.com/office/powerpoint/2010/main" val="406713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oAutofit/>
          </a:bodyPr>
          <a:lstStyle/>
          <a:p>
            <a:r>
              <a:rPr lang="en-US" b="1" i="0" dirty="0"/>
              <a:t>Motivation: Why did we choose this project?</a:t>
            </a:r>
            <a:endParaRPr lang="en-US" i="0"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656C164F-8D77-E84C-9463-0ADDF674AE51}"/>
              </a:ext>
            </a:extLst>
          </p:cNvPr>
          <p:cNvPicPr>
            <a:picLocks noChangeAspect="1"/>
          </p:cNvPicPr>
          <p:nvPr/>
        </p:nvPicPr>
        <p:blipFill rotWithShape="1">
          <a:blip r:embed="rId4"/>
          <a:srcRect b="26901"/>
          <a:stretch/>
        </p:blipFill>
        <p:spPr>
          <a:xfrm>
            <a:off x="758952" y="3080949"/>
            <a:ext cx="3472116" cy="1102062"/>
          </a:xfrm>
          <a:prstGeom prst="rect">
            <a:avLst/>
          </a:prstGeom>
          <a:ln>
            <a:noFill/>
          </a:ln>
          <a:effectLst>
            <a:outerShdw blurRad="292100" dist="139700" dir="2700000" algn="tl" rotWithShape="0">
              <a:srgbClr val="333333">
                <a:alpha val="65000"/>
              </a:srgbClr>
            </a:outerShdw>
          </a:effectLst>
        </p:spPr>
      </p:pic>
      <p:pic>
        <p:nvPicPr>
          <p:cNvPr id="10" name="Picture 9" descr="Graphical user interface, text&#10;&#10;Description automatically generated">
            <a:extLst>
              <a:ext uri="{FF2B5EF4-FFF2-40B4-BE49-F238E27FC236}">
                <a16:creationId xmlns:a16="http://schemas.microsoft.com/office/drawing/2014/main" id="{0529BEA4-6A67-6A47-B2B7-CA9667EB0AAA}"/>
              </a:ext>
            </a:extLst>
          </p:cNvPr>
          <p:cNvPicPr>
            <a:picLocks noChangeAspect="1"/>
          </p:cNvPicPr>
          <p:nvPr/>
        </p:nvPicPr>
        <p:blipFill rotWithShape="1">
          <a:blip r:embed="rId5"/>
          <a:srcRect b="52088"/>
          <a:stretch/>
        </p:blipFill>
        <p:spPr>
          <a:xfrm>
            <a:off x="758952" y="2178945"/>
            <a:ext cx="3472116" cy="558157"/>
          </a:xfrm>
          <a:prstGeom prst="rect">
            <a:avLst/>
          </a:prstGeom>
          <a:ln>
            <a:noFill/>
          </a:ln>
          <a:effectLst>
            <a:outerShdw blurRad="292100" dist="139700" dir="2700000" algn="tl" rotWithShape="0">
              <a:srgbClr val="333333">
                <a:alpha val="65000"/>
              </a:srgbClr>
            </a:outerShdw>
          </a:effectLst>
        </p:spPr>
      </p:pic>
      <p:pic>
        <p:nvPicPr>
          <p:cNvPr id="12" name="Picture 11" descr="A picture containing diagram&#10;&#10;Description automatically generated">
            <a:extLst>
              <a:ext uri="{FF2B5EF4-FFF2-40B4-BE49-F238E27FC236}">
                <a16:creationId xmlns:a16="http://schemas.microsoft.com/office/drawing/2014/main" id="{9A2586DC-2458-F341-886F-A413F123A2F5}"/>
              </a:ext>
            </a:extLst>
          </p:cNvPr>
          <p:cNvPicPr>
            <a:picLocks noChangeAspect="1"/>
          </p:cNvPicPr>
          <p:nvPr/>
        </p:nvPicPr>
        <p:blipFill rotWithShape="1">
          <a:blip r:embed="rId6"/>
          <a:srcRect l="1880" t="11114" r="1880" b="1965"/>
          <a:stretch/>
        </p:blipFill>
        <p:spPr>
          <a:xfrm>
            <a:off x="0" y="4661657"/>
            <a:ext cx="12192000" cy="2196343"/>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D49195C2-7D8A-F04F-8F27-DAF48340E086}"/>
              </a:ext>
            </a:extLst>
          </p:cNvPr>
          <p:cNvPicPr>
            <a:picLocks noChangeAspect="1"/>
          </p:cNvPicPr>
          <p:nvPr/>
        </p:nvPicPr>
        <p:blipFill>
          <a:blip r:embed="rId7"/>
          <a:stretch>
            <a:fillRect/>
          </a:stretch>
        </p:blipFill>
        <p:spPr>
          <a:xfrm>
            <a:off x="4497147" y="2178945"/>
            <a:ext cx="6978182" cy="2004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5473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60476" y="628730"/>
            <a:ext cx="10671048" cy="420809"/>
          </a:xfrm>
        </p:spPr>
        <p:txBody>
          <a:bodyPr anchor="t">
            <a:noAutofit/>
          </a:bodyPr>
          <a:lstStyle/>
          <a:p>
            <a:r>
              <a:rPr lang="en-US" b="1" i="0" dirty="0"/>
              <a:t>Statistical Analysis – AOV</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800" i="0" dirty="0"/>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1800" b="1" dirty="0"/>
          </a:p>
        </p:txBody>
      </p:sp>
      <p:sp>
        <p:nvSpPr>
          <p:cNvPr id="9" name="TextBox 8">
            <a:extLst>
              <a:ext uri="{FF2B5EF4-FFF2-40B4-BE49-F238E27FC236}">
                <a16:creationId xmlns:a16="http://schemas.microsoft.com/office/drawing/2014/main" id="{E06A3BDD-F6EB-EC44-9ADC-EF614CE02255}"/>
              </a:ext>
            </a:extLst>
          </p:cNvPr>
          <p:cNvSpPr txBox="1"/>
          <p:nvPr/>
        </p:nvSpPr>
        <p:spPr>
          <a:xfrm>
            <a:off x="760476" y="1071783"/>
            <a:ext cx="5483162" cy="3970318"/>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Performed AOV</a:t>
            </a:r>
            <a:br>
              <a:rPr lang="en-US" b="1" dirty="0"/>
            </a:br>
            <a:r>
              <a:rPr lang="en-US" dirty="0"/>
              <a:t>One final check of our numbers to ensure there was not a type 1 error (can be present in MANOVA analysis)</a:t>
            </a:r>
          </a:p>
          <a:p>
            <a:endParaRPr lang="en-US" dirty="0"/>
          </a:p>
          <a:p>
            <a:pPr marL="285750" indent="-285750">
              <a:buFont typeface="Arial" panose="020B0604020202020204" pitchFamily="34" charset="0"/>
              <a:buChar char="•"/>
            </a:pPr>
            <a:r>
              <a:rPr lang="en-US" dirty="0"/>
              <a:t>Used previously calculated relative p-threshold (.0083)</a:t>
            </a:r>
          </a:p>
          <a:p>
            <a:endParaRPr lang="en-US" dirty="0"/>
          </a:p>
          <a:p>
            <a:pPr marL="285750" indent="-285750">
              <a:buFont typeface="Arial" panose="020B0604020202020204" pitchFamily="34" charset="0"/>
              <a:buChar char="•"/>
            </a:pPr>
            <a:r>
              <a:rPr lang="en-US" b="1" dirty="0"/>
              <a:t>Performed AOV </a:t>
            </a:r>
            <a:br>
              <a:rPr lang="en-US" b="1" dirty="0"/>
            </a:br>
            <a:r>
              <a:rPr lang="en-US" dirty="0"/>
              <a:t>Conducted AOV for each score metric to ensure that time period contributed significantly to the observed difference in each metric</a:t>
            </a:r>
          </a:p>
          <a:p>
            <a:pPr marL="285750" indent="-285750">
              <a:buFont typeface="Arial" panose="020B0604020202020204" pitchFamily="34" charset="0"/>
              <a:buChar char="•"/>
            </a:pPr>
            <a:endParaRPr lang="en-US" dirty="0"/>
          </a:p>
        </p:txBody>
      </p:sp>
      <p:graphicFrame>
        <p:nvGraphicFramePr>
          <p:cNvPr id="2" name="Table 6">
            <a:extLst>
              <a:ext uri="{FF2B5EF4-FFF2-40B4-BE49-F238E27FC236}">
                <a16:creationId xmlns:a16="http://schemas.microsoft.com/office/drawing/2014/main" id="{D2B1700A-9FE7-434E-865A-E7FD8A10CE23}"/>
              </a:ext>
            </a:extLst>
          </p:cNvPr>
          <p:cNvGraphicFramePr>
            <a:graphicFrameLocks noGrp="1"/>
          </p:cNvGraphicFramePr>
          <p:nvPr>
            <p:extLst>
              <p:ext uri="{D42A27DB-BD31-4B8C-83A1-F6EECF244321}">
                <p14:modId xmlns:p14="http://schemas.microsoft.com/office/powerpoint/2010/main" val="1772799463"/>
              </p:ext>
            </p:extLst>
          </p:nvPr>
        </p:nvGraphicFramePr>
        <p:xfrm>
          <a:off x="6882065" y="633830"/>
          <a:ext cx="3222939" cy="4095837"/>
        </p:xfrm>
        <a:graphic>
          <a:graphicData uri="http://schemas.openxmlformats.org/drawingml/2006/table">
            <a:tbl>
              <a:tblPr firstRow="1" bandRow="1">
                <a:tableStyleId>{2D5ABB26-0587-4C30-8999-92F81FD0307C}</a:tableStyleId>
              </a:tblPr>
              <a:tblGrid>
                <a:gridCol w="1750696">
                  <a:extLst>
                    <a:ext uri="{9D8B030D-6E8A-4147-A177-3AD203B41FA5}">
                      <a16:colId xmlns:a16="http://schemas.microsoft.com/office/drawing/2014/main" val="3340644401"/>
                    </a:ext>
                  </a:extLst>
                </a:gridCol>
                <a:gridCol w="862884">
                  <a:extLst>
                    <a:ext uri="{9D8B030D-6E8A-4147-A177-3AD203B41FA5}">
                      <a16:colId xmlns:a16="http://schemas.microsoft.com/office/drawing/2014/main" val="3898919738"/>
                    </a:ext>
                  </a:extLst>
                </a:gridCol>
                <a:gridCol w="609359">
                  <a:extLst>
                    <a:ext uri="{9D8B030D-6E8A-4147-A177-3AD203B41FA5}">
                      <a16:colId xmlns:a16="http://schemas.microsoft.com/office/drawing/2014/main" val="613303584"/>
                    </a:ext>
                  </a:extLst>
                </a:gridCol>
              </a:tblGrid>
              <a:tr h="455093">
                <a:tc>
                  <a:txBody>
                    <a:bodyPr/>
                    <a:lstStyle/>
                    <a:p>
                      <a:pPr algn="l"/>
                      <a:r>
                        <a:rPr lang="en-US" sz="1600" b="1" dirty="0"/>
                        <a:t>Metric</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t>F</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t>P</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9229390"/>
                  </a:ext>
                </a:extLst>
              </a:tr>
              <a:tr h="455093">
                <a:tc>
                  <a:txBody>
                    <a:bodyPr/>
                    <a:lstStyle/>
                    <a:p>
                      <a:r>
                        <a:rPr lang="en-US" sz="1600" dirty="0"/>
                        <a:t>Energy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138.41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72702"/>
                  </a:ext>
                </a:extLst>
              </a:tr>
              <a:tr h="455093">
                <a:tc>
                  <a:txBody>
                    <a:bodyPr/>
                    <a:lstStyle/>
                    <a:p>
                      <a:r>
                        <a:rPr lang="en-US" sz="1600" dirty="0"/>
                        <a:t>Valence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7.44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04250"/>
                  </a:ext>
                </a:extLst>
              </a:tr>
              <a:tr h="455093">
                <a:tc>
                  <a:txBody>
                    <a:bodyPr/>
                    <a:lstStyle/>
                    <a:p>
                      <a:r>
                        <a:rPr lang="en-US" sz="1600" dirty="0"/>
                        <a:t>Liveness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112.63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53940"/>
                  </a:ext>
                </a:extLst>
              </a:tr>
              <a:tr h="455093">
                <a:tc>
                  <a:txBody>
                    <a:bodyPr/>
                    <a:lstStyle/>
                    <a:p>
                      <a:r>
                        <a:rPr lang="en-US" sz="1600" dirty="0"/>
                        <a:t>Speechiness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396.91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7871683"/>
                  </a:ext>
                </a:extLst>
              </a:tr>
              <a:tr h="455093">
                <a:tc>
                  <a:txBody>
                    <a:bodyPr/>
                    <a:lstStyle/>
                    <a:p>
                      <a:r>
                        <a:rPr lang="en-US" sz="1600" dirty="0"/>
                        <a:t>Danceability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771.60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21602"/>
                  </a:ext>
                </a:extLst>
              </a:tr>
              <a:tr h="455093">
                <a:tc>
                  <a:txBody>
                    <a:bodyPr/>
                    <a:lstStyle/>
                    <a:p>
                      <a:r>
                        <a:rPr lang="en-US" sz="1600" dirty="0"/>
                        <a:t>Acousticness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13.84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432522"/>
                  </a:ext>
                </a:extLst>
              </a:tr>
              <a:tr h="455093">
                <a:tc>
                  <a:txBody>
                    <a:bodyPr/>
                    <a:lstStyle/>
                    <a:p>
                      <a:r>
                        <a:rPr lang="en-US" sz="1600" dirty="0"/>
                        <a:t>Instrumentalness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150.10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93775"/>
                  </a:ext>
                </a:extLst>
              </a:tr>
              <a:tr h="455093">
                <a:tc>
                  <a:txBody>
                    <a:bodyPr/>
                    <a:lstStyle/>
                    <a:p>
                      <a:r>
                        <a:rPr lang="en-US" sz="1600" dirty="0"/>
                        <a:t>Explicit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516.88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4303027"/>
                  </a:ext>
                </a:extLst>
              </a:tr>
            </a:tbl>
          </a:graphicData>
        </a:graphic>
      </p:graphicFrame>
    </p:spTree>
    <p:extLst>
      <p:ext uri="{BB962C8B-B14F-4D97-AF65-F5344CB8AC3E}">
        <p14:creationId xmlns:p14="http://schemas.microsoft.com/office/powerpoint/2010/main" val="236607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420809"/>
          </a:xfrm>
        </p:spPr>
        <p:txBody>
          <a:bodyPr anchor="t">
            <a:noAutofit/>
          </a:bodyPr>
          <a:lstStyle/>
          <a:p>
            <a:r>
              <a:rPr lang="en-US" b="1" i="0" dirty="0"/>
              <a:t>Analysis 3 &amp; 4:</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5095747"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Danceability and Explicit metric scores changed most significantly </a:t>
            </a:r>
          </a:p>
          <a:p>
            <a:pPr marL="742950" lvl="1" indent="-285750">
              <a:buFont typeface="Arial" panose="020B0604020202020204" pitchFamily="34" charset="0"/>
              <a:buChar char="•"/>
            </a:pPr>
            <a:r>
              <a:rPr lang="en-US" sz="1800" i="0" dirty="0"/>
              <a:t>Both scores increased</a:t>
            </a:r>
          </a:p>
          <a:p>
            <a:pPr marL="285750" indent="-285750">
              <a:buFont typeface="Arial" panose="020B0604020202020204" pitchFamily="34" charset="0"/>
              <a:buChar char="•"/>
            </a:pPr>
            <a:r>
              <a:rPr lang="en-US" sz="1800" i="0" dirty="0"/>
              <a:t>The change in scores indicate that songs streamed during Covid were more danceable and explicit </a:t>
            </a:r>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882065" y="1875872"/>
            <a:ext cx="4703385" cy="2853794"/>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What Stats tools did we use?</a:t>
            </a:r>
          </a:p>
          <a:p>
            <a:pPr marL="742950" lvl="1" indent="-285750">
              <a:buFont typeface="Arial" panose="020B0604020202020204" pitchFamily="34" charset="0"/>
              <a:buChar char="•"/>
            </a:pPr>
            <a:r>
              <a:rPr lang="en-US" sz="1800" i="0" dirty="0"/>
              <a:t>T-test, MANOVA, AOV</a:t>
            </a:r>
          </a:p>
          <a:p>
            <a:pPr marL="285750" indent="-285750">
              <a:buFont typeface="Arial" panose="020B0604020202020204" pitchFamily="34" charset="0"/>
              <a:buChar char="•"/>
            </a:pPr>
            <a:r>
              <a:rPr lang="en-US" sz="1800" i="0" dirty="0"/>
              <a:t>Why did we choose this graph type</a:t>
            </a:r>
          </a:p>
          <a:p>
            <a:pPr marL="285750" indent="-285750">
              <a:buFont typeface="Arial" panose="020B0604020202020204" pitchFamily="34" charset="0"/>
              <a:buChar char="•"/>
            </a:pPr>
            <a:r>
              <a:rPr lang="en-US" sz="1800" i="0" dirty="0"/>
              <a:t>Factors to consider</a:t>
            </a:r>
          </a:p>
          <a:p>
            <a:pPr marL="742950" lvl="1" indent="-285750">
              <a:buFont typeface="Arial" panose="020B0604020202020204" pitchFamily="34" charset="0"/>
              <a:buChar char="•"/>
            </a:pPr>
            <a:r>
              <a:rPr lang="en-US" sz="1800" i="0" dirty="0"/>
              <a:t>Normalization of dataset</a:t>
            </a:r>
          </a:p>
          <a:p>
            <a:pPr marL="742950" lvl="1" indent="-285750">
              <a:buFont typeface="Arial" panose="020B0604020202020204" pitchFamily="34" charset="0"/>
              <a:buChar char="•"/>
            </a:pPr>
            <a:r>
              <a:rPr lang="en-US" sz="1800" i="0" dirty="0"/>
              <a:t>Randomized sample (n for pre-covid is 3x larger than that of covid)</a:t>
            </a:r>
          </a:p>
        </p:txBody>
      </p:sp>
      <p:cxnSp>
        <p:nvCxnSpPr>
          <p:cNvPr id="7" name="Straight Connector 6">
            <a:extLst>
              <a:ext uri="{FF2B5EF4-FFF2-40B4-BE49-F238E27FC236}">
                <a16:creationId xmlns:a16="http://schemas.microsoft.com/office/drawing/2014/main" id="{7E3173BA-7783-6141-8B80-9DAD8469EB7F}"/>
              </a:ext>
            </a:extLst>
          </p:cNvPr>
          <p:cNvCxnSpPr>
            <a:cxnSpLocks/>
          </p:cNvCxnSpPr>
          <p:nvPr/>
        </p:nvCxnSpPr>
        <p:spPr>
          <a:xfrm>
            <a:off x="6224337" y="1673690"/>
            <a:ext cx="0" cy="267903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82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Overall Findings</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758952" y="2212848"/>
            <a:ext cx="10671048" cy="2507750"/>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i="0" dirty="0"/>
              <a:t>Utilizing our dataset, we found that…</a:t>
            </a:r>
          </a:p>
          <a:p>
            <a:endParaRPr lang="en-US" sz="1800" i="0" dirty="0"/>
          </a:p>
          <a:p>
            <a:pPr algn="ctr"/>
            <a:r>
              <a:rPr lang="en-US" sz="2500" b="1" i="0" dirty="0"/>
              <a:t>…m</a:t>
            </a:r>
            <a:r>
              <a:rPr lang="en-US" sz="2500" b="1" dirty="0"/>
              <a:t>usic released in January 2020 through April 2021 </a:t>
            </a:r>
            <a:r>
              <a:rPr lang="en-US" sz="2500" b="1" dirty="0">
                <a:solidFill>
                  <a:schemeClr val="tx1"/>
                </a:solidFill>
              </a:rPr>
              <a:t>was statistically </a:t>
            </a:r>
            <a:r>
              <a:rPr lang="en-US" sz="2500" b="1" dirty="0"/>
              <a:t>different than music released in 2015-2019, possibly a result of the COVID-19 pandemic.</a:t>
            </a:r>
          </a:p>
        </p:txBody>
      </p:sp>
    </p:spTree>
    <p:extLst>
      <p:ext uri="{BB962C8B-B14F-4D97-AF65-F5344CB8AC3E}">
        <p14:creationId xmlns:p14="http://schemas.microsoft.com/office/powerpoint/2010/main" val="2699158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453635"/>
          </a:xfrm>
        </p:spPr>
        <p:txBody>
          <a:bodyPr anchor="t">
            <a:noAutofit/>
          </a:bodyPr>
          <a:lstStyle/>
          <a:p>
            <a:r>
              <a:rPr lang="en-US" b="1" i="0" dirty="0"/>
              <a:t>Factors to Keep in Mind</a:t>
            </a:r>
          </a:p>
          <a:p>
            <a:endParaRPr lang="en-US" dirty="0"/>
          </a:p>
          <a:p>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10671048" cy="2061946"/>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solidFill>
                  <a:schemeClr val="tx1"/>
                </a:solidFill>
              </a:rPr>
              <a:t>Limitation in sample size</a:t>
            </a:r>
          </a:p>
          <a:p>
            <a:pPr marL="285750" indent="-285750">
              <a:buFont typeface="Arial" panose="020B0604020202020204" pitchFamily="34" charset="0"/>
              <a:buChar char="•"/>
            </a:pPr>
            <a:r>
              <a:rPr lang="en-US" sz="1800" i="0" dirty="0">
                <a:solidFill>
                  <a:schemeClr val="tx1"/>
                </a:solidFill>
              </a:rPr>
              <a:t>No clear explanation of how data is collected and how metrics are scored</a:t>
            </a:r>
          </a:p>
          <a:p>
            <a:pPr marL="285750" indent="-285750">
              <a:buFont typeface="Arial" panose="020B0604020202020204" pitchFamily="34" charset="0"/>
              <a:buChar char="•"/>
            </a:pPr>
            <a:r>
              <a:rPr lang="en-US" sz="1800" i="0" dirty="0">
                <a:solidFill>
                  <a:schemeClr val="tx1"/>
                </a:solidFill>
              </a:rPr>
              <a:t>Lag time between the recording date and the released date</a:t>
            </a:r>
          </a:p>
          <a:p>
            <a:pPr marL="285750" indent="-285750">
              <a:buFont typeface="Arial" panose="020B0604020202020204" pitchFamily="34" charset="0"/>
              <a:buChar char="•"/>
            </a:pPr>
            <a:r>
              <a:rPr lang="en-US" sz="1800" i="0" dirty="0">
                <a:solidFill>
                  <a:schemeClr val="tx1"/>
                </a:solidFill>
              </a:rPr>
              <a:t>Music has been changing for the past 5 years --- how much of it was independently due to COVID?</a:t>
            </a:r>
          </a:p>
        </p:txBody>
      </p:sp>
    </p:spTree>
    <p:extLst>
      <p:ext uri="{BB962C8B-B14F-4D97-AF65-F5344CB8AC3E}">
        <p14:creationId xmlns:p14="http://schemas.microsoft.com/office/powerpoint/2010/main" val="1438699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Additional Questions</a:t>
            </a:r>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10671048" cy="3433546"/>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Discuss any additional questions that came up, but which you didn't have time to answer: What would you research next, if you had two more weeks?</a:t>
            </a:r>
          </a:p>
          <a:p>
            <a:pPr marL="285750" indent="-285750">
              <a:buFont typeface="Arial" panose="020B0604020202020204" pitchFamily="34" charset="0"/>
              <a:buChar char="•"/>
            </a:pPr>
            <a:endParaRPr lang="en-US" sz="1800" i="0" dirty="0"/>
          </a:p>
          <a:p>
            <a:pPr marL="285750" indent="-285750">
              <a:buFont typeface="Arial" panose="020B0604020202020204" pitchFamily="34" charset="0"/>
              <a:buChar char="•"/>
            </a:pPr>
            <a:r>
              <a:rPr lang="en-US" sz="1800" i="0" dirty="0"/>
              <a:t>Change in music consumption (</a:t>
            </a:r>
            <a:r>
              <a:rPr lang="en-US" sz="1800" i="0" dirty="0" err="1"/>
              <a:t>spotify</a:t>
            </a:r>
            <a:r>
              <a:rPr lang="en-US" sz="1800" i="0" dirty="0"/>
              <a:t> subscription trends) during the pandemic</a:t>
            </a:r>
          </a:p>
          <a:p>
            <a:pPr marL="285750" indent="-285750">
              <a:buFont typeface="Arial" panose="020B0604020202020204" pitchFamily="34" charset="0"/>
              <a:buChar char="•"/>
            </a:pPr>
            <a:r>
              <a:rPr lang="en-US" sz="1800" i="0" dirty="0"/>
              <a:t>How did music trends change by genre?</a:t>
            </a:r>
          </a:p>
          <a:p>
            <a:pPr marL="285750" indent="-285750">
              <a:buFont typeface="Arial" panose="020B0604020202020204" pitchFamily="34" charset="0"/>
              <a:buChar char="•"/>
            </a:pPr>
            <a:r>
              <a:rPr lang="en-US" sz="1800" i="0" dirty="0"/>
              <a:t>Change in user demographics and differences in music that they listen to</a:t>
            </a:r>
          </a:p>
          <a:p>
            <a:pPr marL="285750" indent="-285750">
              <a:buFont typeface="Arial" panose="020B0604020202020204" pitchFamily="34" charset="0"/>
              <a:buChar char="•"/>
            </a:pPr>
            <a:r>
              <a:rPr lang="en-US" sz="1800" i="0" dirty="0"/>
              <a:t>How many new artists came in Spotify?</a:t>
            </a:r>
          </a:p>
          <a:p>
            <a:pPr marL="742950" lvl="1" indent="-285750">
              <a:buFont typeface="Arial" panose="020B0604020202020204" pitchFamily="34" charset="0"/>
              <a:buChar char="•"/>
            </a:pPr>
            <a:r>
              <a:rPr lang="en-US" sz="1800" i="0" dirty="0"/>
              <a:t>Change in existing artist popularity?</a:t>
            </a:r>
          </a:p>
          <a:p>
            <a:pPr marL="285750" indent="-285750">
              <a:buFont typeface="Arial" panose="020B0604020202020204" pitchFamily="34" charset="0"/>
              <a:buChar char="•"/>
            </a:pPr>
            <a:r>
              <a:rPr lang="en-US" sz="1800" i="0" dirty="0"/>
              <a:t>What are songs in playlists with COVID title?</a:t>
            </a:r>
          </a:p>
          <a:p>
            <a:endParaRPr lang="en-US" sz="1800" i="0" dirty="0"/>
          </a:p>
          <a:p>
            <a:endParaRPr lang="en-US" sz="1800" i="0" dirty="0"/>
          </a:p>
        </p:txBody>
      </p:sp>
    </p:spTree>
    <p:extLst>
      <p:ext uri="{BB962C8B-B14F-4D97-AF65-F5344CB8AC3E}">
        <p14:creationId xmlns:p14="http://schemas.microsoft.com/office/powerpoint/2010/main" val="106201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chor="t">
            <a:noAutofit/>
          </a:bodyPr>
          <a:lstStyle/>
          <a:p>
            <a:r>
              <a:rPr lang="en-US" b="1" i="0" dirty="0"/>
              <a:t>Question 1: </a:t>
            </a:r>
            <a:r>
              <a:rPr lang="en-US" b="1" i="0" dirty="0">
                <a:solidFill>
                  <a:srgbClr val="FF0000"/>
                </a:solidFill>
              </a:rPr>
              <a:t>Did the volume of music released increase or decrease during the COVID-19 Pandemic?</a:t>
            </a:r>
          </a:p>
          <a:p>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bar chart&#10;&#10;Description automatically generated">
            <a:extLst>
              <a:ext uri="{FF2B5EF4-FFF2-40B4-BE49-F238E27FC236}">
                <a16:creationId xmlns:a16="http://schemas.microsoft.com/office/drawing/2014/main" id="{3A52A000-785A-2043-A140-E94EB96107BE}"/>
              </a:ext>
            </a:extLst>
          </p:cNvPr>
          <p:cNvPicPr>
            <a:picLocks noChangeAspect="1"/>
          </p:cNvPicPr>
          <p:nvPr/>
        </p:nvPicPr>
        <p:blipFill>
          <a:blip r:embed="rId3"/>
          <a:stretch>
            <a:fillRect/>
          </a:stretch>
        </p:blipFill>
        <p:spPr>
          <a:xfrm>
            <a:off x="6249893" y="2365391"/>
            <a:ext cx="4791531" cy="3064598"/>
          </a:xfrm>
          <a:prstGeom prst="rect">
            <a:avLst/>
          </a:prstGeom>
        </p:spPr>
      </p:pic>
      <p:pic>
        <p:nvPicPr>
          <p:cNvPr id="16" name="Picture 15" descr="Chart, bar chart&#10;&#10;Description automatically generated">
            <a:extLst>
              <a:ext uri="{FF2B5EF4-FFF2-40B4-BE49-F238E27FC236}">
                <a16:creationId xmlns:a16="http://schemas.microsoft.com/office/drawing/2014/main" id="{D56D0620-59BB-8441-8040-F2E8B4C51214}"/>
              </a:ext>
            </a:extLst>
          </p:cNvPr>
          <p:cNvPicPr>
            <a:picLocks noChangeAspect="1"/>
          </p:cNvPicPr>
          <p:nvPr/>
        </p:nvPicPr>
        <p:blipFill>
          <a:blip r:embed="rId4"/>
          <a:stretch>
            <a:fillRect/>
          </a:stretch>
        </p:blipFill>
        <p:spPr>
          <a:xfrm>
            <a:off x="887150" y="2365391"/>
            <a:ext cx="4791531" cy="3064598"/>
          </a:xfrm>
          <a:prstGeom prst="rect">
            <a:avLst/>
          </a:prstGeom>
        </p:spPr>
      </p:pic>
    </p:spTree>
    <p:extLst>
      <p:ext uri="{BB962C8B-B14F-4D97-AF65-F5344CB8AC3E}">
        <p14:creationId xmlns:p14="http://schemas.microsoft.com/office/powerpoint/2010/main" val="422742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539157"/>
          </a:xfrm>
        </p:spPr>
        <p:txBody>
          <a:bodyPr anchor="t">
            <a:noAutofit/>
          </a:bodyPr>
          <a:lstStyle/>
          <a:p>
            <a:r>
              <a:rPr lang="en-US" b="1" i="0" dirty="0"/>
              <a:t>Analysis 1: </a:t>
            </a:r>
            <a:r>
              <a:rPr lang="en-US" b="1" dirty="0"/>
              <a:t>(Answer)</a:t>
            </a:r>
          </a:p>
          <a:p>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BC57F8-A78D-9046-AB30-90A05760E782}"/>
              </a:ext>
            </a:extLst>
          </p:cNvPr>
          <p:cNvSpPr txBox="1">
            <a:spLocks/>
          </p:cNvSpPr>
          <p:nvPr/>
        </p:nvSpPr>
        <p:spPr>
          <a:xfrm>
            <a:off x="606552" y="1875873"/>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What do these graphs show?</a:t>
            </a:r>
          </a:p>
          <a:p>
            <a:pPr marL="285750" indent="-285750">
              <a:buFont typeface="Arial" panose="020B0604020202020204" pitchFamily="34" charset="0"/>
              <a:buChar char="•"/>
            </a:pPr>
            <a:r>
              <a:rPr lang="en-US" sz="1800" i="0" dirty="0"/>
              <a:t>What does this mean?</a:t>
            </a:r>
          </a:p>
        </p:txBody>
      </p:sp>
      <p:sp>
        <p:nvSpPr>
          <p:cNvPr id="8" name="Text Placeholder 2">
            <a:extLst>
              <a:ext uri="{FF2B5EF4-FFF2-40B4-BE49-F238E27FC236}">
                <a16:creationId xmlns:a16="http://schemas.microsoft.com/office/drawing/2014/main" id="{C30CD26B-6265-3940-8EAD-C5CF48985929}"/>
              </a:ext>
            </a:extLst>
          </p:cNvPr>
          <p:cNvSpPr txBox="1">
            <a:spLocks/>
          </p:cNvSpPr>
          <p:nvPr/>
        </p:nvSpPr>
        <p:spPr>
          <a:xfrm>
            <a:off x="6726615" y="1875872"/>
            <a:ext cx="4703385"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800" i="0" dirty="0"/>
              <a:t>Why did we choose this graph type</a:t>
            </a:r>
          </a:p>
          <a:p>
            <a:pPr marL="285750" indent="-285750">
              <a:buFont typeface="Arial" panose="020B0604020202020204" pitchFamily="34" charset="0"/>
              <a:buChar char="•"/>
            </a:pPr>
            <a:r>
              <a:rPr lang="en-US" sz="1800" i="0" dirty="0"/>
              <a:t>Factors to consider</a:t>
            </a:r>
          </a:p>
          <a:p>
            <a:pPr marL="285750" indent="-285750">
              <a:buFont typeface="Arial" panose="020B0604020202020204" pitchFamily="34" charset="0"/>
              <a:buChar char="•"/>
            </a:pPr>
            <a:r>
              <a:rPr lang="en-US" sz="1800" i="0" dirty="0"/>
              <a:t>Other notes while graphing</a:t>
            </a:r>
          </a:p>
        </p:txBody>
      </p:sp>
      <p:sp>
        <p:nvSpPr>
          <p:cNvPr id="10" name="Text Placeholder 2">
            <a:extLst>
              <a:ext uri="{FF2B5EF4-FFF2-40B4-BE49-F238E27FC236}">
                <a16:creationId xmlns:a16="http://schemas.microsoft.com/office/drawing/2014/main" id="{327F429C-ADEB-AD4C-A1B0-86941016BE05}"/>
              </a:ext>
            </a:extLst>
          </p:cNvPr>
          <p:cNvSpPr txBox="1">
            <a:spLocks/>
          </p:cNvSpPr>
          <p:nvPr/>
        </p:nvSpPr>
        <p:spPr>
          <a:xfrm>
            <a:off x="606552" y="4729667"/>
            <a:ext cx="10671048" cy="107831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b="1" dirty="0"/>
              <a:t>Statement (does this evidence support or deny our Hypothesis?)</a:t>
            </a:r>
          </a:p>
        </p:txBody>
      </p:sp>
      <p:cxnSp>
        <p:nvCxnSpPr>
          <p:cNvPr id="13" name="Straight Connector 12">
            <a:extLst>
              <a:ext uri="{FF2B5EF4-FFF2-40B4-BE49-F238E27FC236}">
                <a16:creationId xmlns:a16="http://schemas.microsoft.com/office/drawing/2014/main" id="{8F0B6D63-2BA8-2B46-A6DA-7E7B806F75BC}"/>
              </a:ext>
            </a:extLst>
          </p:cNvPr>
          <p:cNvCxnSpPr>
            <a:cxnSpLocks/>
          </p:cNvCxnSpPr>
          <p:nvPr/>
        </p:nvCxnSpPr>
        <p:spPr>
          <a:xfrm>
            <a:off x="6224337" y="1673690"/>
            <a:ext cx="0" cy="267903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3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6FD4-1936-B644-A557-C954F9BA0D46}"/>
              </a:ext>
            </a:extLst>
          </p:cNvPr>
          <p:cNvSpPr>
            <a:spLocks noGrp="1"/>
          </p:cNvSpPr>
          <p:nvPr>
            <p:ph type="title"/>
          </p:nvPr>
        </p:nvSpPr>
        <p:spPr>
          <a:xfrm>
            <a:off x="763051" y="2414016"/>
            <a:ext cx="5028149" cy="3099816"/>
          </a:xfrm>
        </p:spPr>
        <p:txBody>
          <a:bodyPr vert="horz" lIns="91440" tIns="45720" rIns="91440" bIns="45720" rtlCol="0" anchor="t">
            <a:noAutofit/>
          </a:bodyPr>
          <a:lstStyle/>
          <a:p>
            <a:pPr>
              <a:lnSpc>
                <a:spcPct val="110000"/>
              </a:lnSpc>
              <a:spcBef>
                <a:spcPts val="400"/>
              </a:spcBef>
              <a:spcAft>
                <a:spcPts val="400"/>
              </a:spcAft>
            </a:pPr>
            <a:r>
              <a:rPr lang="en-US" sz="2000" b="1" dirty="0">
                <a:latin typeface="+mn-lt"/>
                <a:ea typeface="+mn-ea"/>
                <a:cs typeface="+mn-cs"/>
              </a:rPr>
              <a:t>Hypothesis: </a:t>
            </a:r>
            <a:br>
              <a:rPr lang="en-US" sz="2000" b="1" dirty="0">
                <a:latin typeface="+mn-lt"/>
                <a:ea typeface="+mn-ea"/>
                <a:cs typeface="+mn-cs"/>
              </a:rPr>
            </a:br>
            <a:r>
              <a:rPr lang="en-US" sz="2000" i="0" spc="0" dirty="0">
                <a:latin typeface="+mn-lt"/>
                <a:ea typeface="+mn-ea"/>
                <a:cs typeface="+mn-cs"/>
              </a:rPr>
              <a:t>Music released in January 2020 through April 2021 was statistically different than music released in 2015-2019 according to *various metrics, likely a result of the COVID-19 pandemic.</a:t>
            </a:r>
            <a:br>
              <a:rPr lang="en-US" sz="2000" i="0" spc="0" dirty="0">
                <a:latin typeface="+mn-lt"/>
                <a:ea typeface="+mn-ea"/>
                <a:cs typeface="+mn-cs"/>
              </a:rPr>
            </a:br>
            <a:br>
              <a:rPr lang="en-US" sz="2000" b="1" spc="0" dirty="0">
                <a:latin typeface="+mn-lt"/>
                <a:ea typeface="+mn-ea"/>
                <a:cs typeface="+mn-cs"/>
              </a:rPr>
            </a:br>
            <a:endParaRPr lang="en-US" sz="2000" b="1" spc="0" dirty="0">
              <a:latin typeface="+mn-lt"/>
              <a:ea typeface="+mn-ea"/>
              <a:cs typeface="+mn-cs"/>
            </a:endParaRPr>
          </a:p>
        </p:txBody>
      </p:sp>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3"/>
            <a:ext cx="10671048" cy="1078315"/>
          </a:xfrm>
        </p:spPr>
        <p:txBody>
          <a:bodyPr>
            <a:noAutofit/>
          </a:bodyPr>
          <a:lstStyle/>
          <a:p>
            <a:r>
              <a:rPr lang="en-US" b="1" i="0" dirty="0"/>
              <a:t>Key Question</a:t>
            </a:r>
            <a:r>
              <a:rPr lang="en-US" dirty="0"/>
              <a:t>: </a:t>
            </a:r>
            <a:r>
              <a:rPr lang="en-US" i="0" dirty="0"/>
              <a:t>Comparing Spotify data from the past five years, what impact did COVID-19 on music streaming and music released? </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69DD14E-50C3-B744-8BBA-10876B91B554}"/>
              </a:ext>
            </a:extLst>
          </p:cNvPr>
          <p:cNvSpPr txBox="1">
            <a:spLocks/>
          </p:cNvSpPr>
          <p:nvPr/>
        </p:nvSpPr>
        <p:spPr>
          <a:xfrm>
            <a:off x="6400802" y="2414016"/>
            <a:ext cx="5000895" cy="30998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nSpc>
                <a:spcPct val="110000"/>
              </a:lnSpc>
              <a:spcBef>
                <a:spcPts val="400"/>
              </a:spcBef>
              <a:spcAft>
                <a:spcPts val="400"/>
              </a:spcAft>
            </a:pPr>
            <a:r>
              <a:rPr lang="en-US" sz="2000" b="1" dirty="0">
                <a:solidFill>
                  <a:schemeClr val="accent5">
                    <a:lumMod val="75000"/>
                  </a:schemeClr>
                </a:solidFill>
                <a:latin typeface="+mn-lt"/>
                <a:ea typeface="+mn-ea"/>
                <a:cs typeface="+mn-cs"/>
              </a:rPr>
              <a:t>Null Hypothesis: </a:t>
            </a:r>
          </a:p>
          <a:p>
            <a:pPr>
              <a:lnSpc>
                <a:spcPct val="110000"/>
              </a:lnSpc>
              <a:spcBef>
                <a:spcPts val="400"/>
              </a:spcBef>
              <a:spcAft>
                <a:spcPts val="400"/>
              </a:spcAft>
            </a:pPr>
            <a:r>
              <a:rPr lang="en-US" sz="2000" i="0" spc="0" dirty="0">
                <a:latin typeface="+mn-lt"/>
                <a:ea typeface="+mn-ea"/>
                <a:cs typeface="+mn-cs"/>
              </a:rPr>
              <a:t>Music released in January 2020 through April 2021 was not statistically different than music released in 2015-2019 according to *various metrics, likely a result of the COVID-19 pandemic.</a:t>
            </a:r>
          </a:p>
        </p:txBody>
      </p:sp>
      <p:sp>
        <p:nvSpPr>
          <p:cNvPr id="8" name="TextBox 7">
            <a:extLst>
              <a:ext uri="{FF2B5EF4-FFF2-40B4-BE49-F238E27FC236}">
                <a16:creationId xmlns:a16="http://schemas.microsoft.com/office/drawing/2014/main" id="{3A3A8A85-8F0E-FB47-98F1-0E6D1660810E}"/>
              </a:ext>
            </a:extLst>
          </p:cNvPr>
          <p:cNvSpPr txBox="1"/>
          <p:nvPr/>
        </p:nvSpPr>
        <p:spPr>
          <a:xfrm>
            <a:off x="8571975" y="6369312"/>
            <a:ext cx="3398687" cy="276999"/>
          </a:xfrm>
          <a:prstGeom prst="rect">
            <a:avLst/>
          </a:prstGeom>
          <a:noFill/>
        </p:spPr>
        <p:txBody>
          <a:bodyPr wrap="none" rtlCol="0">
            <a:spAutoFit/>
          </a:bodyPr>
          <a:lstStyle/>
          <a:p>
            <a:r>
              <a:rPr lang="en-US" sz="1200" i="1" dirty="0"/>
              <a:t>*metrics will be defined in the following slides</a:t>
            </a:r>
          </a:p>
        </p:txBody>
      </p:sp>
      <p:sp>
        <p:nvSpPr>
          <p:cNvPr id="12" name="TextBox 11">
            <a:extLst>
              <a:ext uri="{FF2B5EF4-FFF2-40B4-BE49-F238E27FC236}">
                <a16:creationId xmlns:a16="http://schemas.microsoft.com/office/drawing/2014/main" id="{9CA629ED-9864-EC40-B916-5327D71D1D20}"/>
              </a:ext>
            </a:extLst>
          </p:cNvPr>
          <p:cNvSpPr txBox="1"/>
          <p:nvPr/>
        </p:nvSpPr>
        <p:spPr>
          <a:xfrm>
            <a:off x="758952" y="5063937"/>
            <a:ext cx="10669997" cy="646331"/>
          </a:xfrm>
          <a:prstGeom prst="rect">
            <a:avLst/>
          </a:prstGeom>
          <a:noFill/>
        </p:spPr>
        <p:txBody>
          <a:bodyPr wrap="square" rtlCol="0">
            <a:spAutoFit/>
          </a:bodyPr>
          <a:lstStyle/>
          <a:p>
            <a:r>
              <a:rPr lang="en-US" sz="1200" i="1" dirty="0"/>
              <a:t>Data Source: (Sample dataset of a 160,000 songs)</a:t>
            </a:r>
          </a:p>
          <a:p>
            <a:r>
              <a:rPr lang="en-US" sz="1200" i="1" dirty="0"/>
              <a:t>Spotify Dataset 1922-2021 (Audio features of ~600k songs released in between 1922 and 2021)</a:t>
            </a:r>
          </a:p>
          <a:p>
            <a:r>
              <a:rPr lang="en-US" sz="1200" i="1" dirty="0">
                <a:hlinkClick r:id="rId4"/>
              </a:rPr>
              <a:t>https://www.kaggle.com/yamaerenay/spotify-dataset-19212020-160k-tracks?select=data_by_genres_o.csv</a:t>
            </a:r>
            <a:endParaRPr lang="en-US" sz="1200" i="1" dirty="0"/>
          </a:p>
        </p:txBody>
      </p:sp>
    </p:spTree>
    <p:extLst>
      <p:ext uri="{BB962C8B-B14F-4D97-AF65-F5344CB8AC3E}">
        <p14:creationId xmlns:p14="http://schemas.microsoft.com/office/powerpoint/2010/main" val="35548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729889"/>
            <a:ext cx="10671048" cy="1078315"/>
          </a:xfrm>
        </p:spPr>
        <p:txBody>
          <a:bodyPr>
            <a:noAutofit/>
          </a:bodyPr>
          <a:lstStyle/>
          <a:p>
            <a:r>
              <a:rPr lang="en-US" b="1" i="0" dirty="0"/>
              <a:t>Hypothesis</a:t>
            </a:r>
            <a:r>
              <a:rPr lang="en-US" b="1" dirty="0"/>
              <a:t>: </a:t>
            </a:r>
            <a:r>
              <a:rPr lang="en-US" i="0" dirty="0"/>
              <a:t>Music released in January 2020 through April 2021 was statistically different than music released in 2015-2019 according to </a:t>
            </a:r>
            <a:r>
              <a:rPr lang="en-US" b="1" i="0" dirty="0">
                <a:solidFill>
                  <a:srgbClr val="00B050"/>
                </a:solidFill>
              </a:rPr>
              <a:t>various metrics</a:t>
            </a:r>
            <a:r>
              <a:rPr lang="en-US" i="0" dirty="0"/>
              <a:t>, likely a result of the COVID-19 pandemic.</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528EC43-0DFA-BB44-B78D-EA98E8BFCFB4}"/>
              </a:ext>
            </a:extLst>
          </p:cNvPr>
          <p:cNvSpPr/>
          <p:nvPr/>
        </p:nvSpPr>
        <p:spPr>
          <a:xfrm>
            <a:off x="758952" y="2011499"/>
            <a:ext cx="1104790" cy="400110"/>
          </a:xfrm>
          <a:prstGeom prst="rect">
            <a:avLst/>
          </a:prstGeom>
        </p:spPr>
        <p:txBody>
          <a:bodyPr wrap="none">
            <a:spAutoFit/>
          </a:bodyPr>
          <a:lstStyle/>
          <a:p>
            <a:r>
              <a:rPr lang="en-US" sz="2000" b="1" dirty="0"/>
              <a:t>Metrics</a:t>
            </a:r>
            <a:endParaRPr lang="en-US" sz="2000" dirty="0"/>
          </a:p>
        </p:txBody>
      </p:sp>
      <p:sp>
        <p:nvSpPr>
          <p:cNvPr id="25" name="TextBox 24">
            <a:extLst>
              <a:ext uri="{FF2B5EF4-FFF2-40B4-BE49-F238E27FC236}">
                <a16:creationId xmlns:a16="http://schemas.microsoft.com/office/drawing/2014/main" id="{C82A8397-31A7-BD4B-BAE7-CA1DC8A49E95}"/>
              </a:ext>
            </a:extLst>
          </p:cNvPr>
          <p:cNvSpPr txBox="1"/>
          <p:nvPr/>
        </p:nvSpPr>
        <p:spPr>
          <a:xfrm>
            <a:off x="8688485" y="6225556"/>
            <a:ext cx="3218972" cy="461665"/>
          </a:xfrm>
          <a:prstGeom prst="rect">
            <a:avLst/>
          </a:prstGeom>
          <a:noFill/>
        </p:spPr>
        <p:txBody>
          <a:bodyPr wrap="square" rtlCol="0">
            <a:spAutoFit/>
          </a:bodyPr>
          <a:lstStyle/>
          <a:p>
            <a:r>
              <a:rPr lang="en-US" sz="1200" i="1" dirty="0"/>
              <a:t>*All metrics except Tempo and Explicitness are measured on a scale of 0.0 to 1.0 </a:t>
            </a:r>
          </a:p>
        </p:txBody>
      </p:sp>
      <p:graphicFrame>
        <p:nvGraphicFramePr>
          <p:cNvPr id="14" name="Table 43">
            <a:extLst>
              <a:ext uri="{FF2B5EF4-FFF2-40B4-BE49-F238E27FC236}">
                <a16:creationId xmlns:a16="http://schemas.microsoft.com/office/drawing/2014/main" id="{AF26D921-97E3-0545-8B7B-25D55214A04D}"/>
              </a:ext>
            </a:extLst>
          </p:cNvPr>
          <p:cNvGraphicFramePr>
            <a:graphicFrameLocks noGrp="1"/>
          </p:cNvGraphicFramePr>
          <p:nvPr/>
        </p:nvGraphicFramePr>
        <p:xfrm>
          <a:off x="858967" y="2548795"/>
          <a:ext cx="5029200" cy="3221266"/>
        </p:xfrm>
        <a:graphic>
          <a:graphicData uri="http://schemas.openxmlformats.org/drawingml/2006/table">
            <a:tbl>
              <a:tblPr firstRow="1" bandRow="1">
                <a:tableStyleId>{2D5ABB26-0587-4C30-8999-92F81FD0307C}</a:tableStyleId>
              </a:tblPr>
              <a:tblGrid>
                <a:gridCol w="5029200">
                  <a:extLst>
                    <a:ext uri="{9D8B030D-6E8A-4147-A177-3AD203B41FA5}">
                      <a16:colId xmlns:a16="http://schemas.microsoft.com/office/drawing/2014/main" val="1139311138"/>
                    </a:ext>
                  </a:extLst>
                </a:gridCol>
              </a:tblGrid>
              <a:tr h="6814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Danceability</a:t>
                      </a:r>
                      <a:r>
                        <a:rPr lang="en-US" sz="1600" b="1" i="0" kern="1200" dirty="0">
                          <a:solidFill>
                            <a:srgbClr val="00B050"/>
                          </a:solidFill>
                          <a:effectLst/>
                          <a:latin typeface="+mn-lt"/>
                          <a:ea typeface="+mn-ea"/>
                          <a:cs typeface="+mn-cs"/>
                        </a:rPr>
                        <a:t>: </a:t>
                      </a:r>
                      <a:r>
                        <a:rPr lang="en-US" sz="1600" i="0" dirty="0">
                          <a:latin typeface="+mn-lt"/>
                          <a:ea typeface="+mn-ea"/>
                          <a:cs typeface="+mn-cs"/>
                        </a:rPr>
                        <a:t>How suitable a track is for dancing based on a combination of musical elements.</a:t>
                      </a:r>
                    </a:p>
                  </a:txBody>
                  <a:tcPr marL="0" marT="91440" marB="9144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1273240"/>
                  </a:ext>
                </a:extLst>
              </a:tr>
              <a:tr h="6814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Speechiness</a:t>
                      </a:r>
                      <a:r>
                        <a:rPr lang="en-US" sz="1600" b="1" i="0" kern="1200" dirty="0">
                          <a:solidFill>
                            <a:srgbClr val="00B050"/>
                          </a:solidFill>
                          <a:effectLst/>
                          <a:latin typeface="+mn-lt"/>
                          <a:ea typeface="+mn-ea"/>
                          <a:cs typeface="+mn-cs"/>
                        </a:rPr>
                        <a:t>: </a:t>
                      </a:r>
                      <a:r>
                        <a:rPr lang="en-US" sz="1600" b="0" i="0" kern="1200" dirty="0">
                          <a:solidFill>
                            <a:schemeClr val="tx1"/>
                          </a:solidFill>
                          <a:effectLst/>
                          <a:latin typeface="+mn-lt"/>
                          <a:ea typeface="+mn-ea"/>
                          <a:cs typeface="+mn-cs"/>
                        </a:rPr>
                        <a:t>Speechiness detects the presence of spoken words in a track.</a:t>
                      </a:r>
                      <a:endParaRPr lang="en-US" sz="1600" b="0" dirty="0"/>
                    </a:p>
                  </a:txBody>
                  <a:tcPr marL="0" marT="91440" marB="9144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5160337"/>
                  </a:ext>
                </a:extLst>
              </a:tr>
              <a:tr h="9292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Acousticness</a:t>
                      </a:r>
                      <a:r>
                        <a:rPr lang="en-US" sz="1600" b="1" i="0" kern="1200" dirty="0">
                          <a:solidFill>
                            <a:srgbClr val="00B050"/>
                          </a:solidFill>
                          <a:effectLst/>
                          <a:latin typeface="+mn-lt"/>
                          <a:ea typeface="+mn-ea"/>
                          <a:cs typeface="+mn-cs"/>
                        </a:rPr>
                        <a:t>: </a:t>
                      </a:r>
                      <a:r>
                        <a:rPr lang="en-US" sz="1600" b="0" i="0" kern="1200" dirty="0">
                          <a:solidFill>
                            <a:schemeClr val="tx1"/>
                          </a:solidFill>
                          <a:effectLst/>
                          <a:latin typeface="+mn-lt"/>
                          <a:ea typeface="+mn-ea"/>
                          <a:cs typeface="+mn-cs"/>
                        </a:rPr>
                        <a:t>A confidence measure of whether the track is acoustic (i.e. the track was performed acoustically, without electronic instruments).</a:t>
                      </a:r>
                      <a:endParaRPr lang="en-US" sz="1600" b="0" dirty="0"/>
                    </a:p>
                  </a:txBody>
                  <a:tcPr marL="0" marT="91440" marB="9144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8351428"/>
                  </a:ext>
                </a:extLst>
              </a:tr>
              <a:tr h="9292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Energy: </a:t>
                      </a:r>
                      <a:r>
                        <a:rPr lang="en-US" sz="1600" b="0" dirty="0"/>
                        <a:t>A perceptual measure of intensity and activity </a:t>
                      </a:r>
                      <a:r>
                        <a:rPr lang="en-US" sz="1600" dirty="0">
                          <a:latin typeface="+mn-lt"/>
                          <a:ea typeface="+mn-ea"/>
                          <a:cs typeface="+mn-cs"/>
                        </a:rPr>
                        <a:t>(Fast, loud, noisy). </a:t>
                      </a:r>
                      <a:endParaRPr lang="en-US" sz="1600" b="0" dirty="0"/>
                    </a:p>
                  </a:txBody>
                  <a:tcPr marL="0" marT="91440" marB="9144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3200449"/>
                  </a:ext>
                </a:extLst>
              </a:tr>
            </a:tbl>
          </a:graphicData>
        </a:graphic>
      </p:graphicFrame>
      <p:graphicFrame>
        <p:nvGraphicFramePr>
          <p:cNvPr id="15" name="Table 43">
            <a:extLst>
              <a:ext uri="{FF2B5EF4-FFF2-40B4-BE49-F238E27FC236}">
                <a16:creationId xmlns:a16="http://schemas.microsoft.com/office/drawing/2014/main" id="{64FF258D-FFA5-9D42-88AA-D452452872B1}"/>
              </a:ext>
            </a:extLst>
          </p:cNvPr>
          <p:cNvGraphicFramePr>
            <a:graphicFrameLocks noGrp="1"/>
          </p:cNvGraphicFramePr>
          <p:nvPr/>
        </p:nvGraphicFramePr>
        <p:xfrm>
          <a:off x="6180227" y="2548795"/>
          <a:ext cx="5449798" cy="3068434"/>
        </p:xfrm>
        <a:graphic>
          <a:graphicData uri="http://schemas.openxmlformats.org/drawingml/2006/table">
            <a:tbl>
              <a:tblPr firstRow="1" bandRow="1">
                <a:tableStyleId>{2D5ABB26-0587-4C30-8999-92F81FD0307C}</a:tableStyleId>
              </a:tblPr>
              <a:tblGrid>
                <a:gridCol w="5449798">
                  <a:extLst>
                    <a:ext uri="{9D8B030D-6E8A-4147-A177-3AD203B41FA5}">
                      <a16:colId xmlns:a16="http://schemas.microsoft.com/office/drawing/2014/main" val="1139311138"/>
                    </a:ext>
                  </a:extLst>
                </a:gridCol>
              </a:tblGrid>
              <a:tr h="740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Instrumentalness: </a:t>
                      </a:r>
                      <a:r>
                        <a:rPr lang="en-US" sz="1600" b="0" dirty="0"/>
                        <a:t>A measure that predicts whether a track contains no vocals, </a:t>
                      </a:r>
                      <a:r>
                        <a:rPr lang="en-US" sz="1600" b="0" i="0" kern="1200" dirty="0">
                          <a:solidFill>
                            <a:schemeClr val="tx1"/>
                          </a:solidFill>
                          <a:effectLst/>
                          <a:latin typeface="+mn-lt"/>
                          <a:ea typeface="+mn-ea"/>
                          <a:cs typeface="+mn-cs"/>
                        </a:rPr>
                        <a:t>not counting mouth sounds like "ooh" and "aah."</a:t>
                      </a:r>
                      <a:endParaRPr lang="en-US" sz="1600" b="0" dirty="0"/>
                    </a:p>
                  </a:txBody>
                  <a:tcPr marL="0" marT="91440" marB="9144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841374"/>
                  </a:ext>
                </a:extLst>
              </a:tr>
              <a:tr h="740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Liveness: </a:t>
                      </a:r>
                      <a:r>
                        <a:rPr lang="en-US" sz="1600" b="0" i="0" kern="1200" dirty="0">
                          <a:solidFill>
                            <a:schemeClr val="tx1"/>
                          </a:solidFill>
                          <a:effectLst/>
                          <a:latin typeface="+mn-lt"/>
                          <a:ea typeface="+mn-ea"/>
                          <a:cs typeface="+mn-cs"/>
                        </a:rPr>
                        <a:t>Detects the presence of an audience in the recording.</a:t>
                      </a:r>
                      <a:endParaRPr lang="en-US" sz="1600" b="0" dirty="0"/>
                    </a:p>
                  </a:txBody>
                  <a:tcPr marL="0" marT="91440" marB="9144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217713"/>
                  </a:ext>
                </a:extLst>
              </a:tr>
              <a:tr h="471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Valence: </a:t>
                      </a:r>
                      <a:r>
                        <a:rPr lang="en-US" sz="1600" b="0" dirty="0"/>
                        <a:t>The musical positiveness conveyed by a track. </a:t>
                      </a:r>
                    </a:p>
                  </a:txBody>
                  <a:tcPr marL="0" marT="91440" marB="91440">
                    <a:lnT w="12700" cap="flat" cmpd="sng" algn="ctr">
                      <a:noFill/>
                      <a:prstDash val="solid"/>
                      <a:round/>
                      <a:headEnd type="none" w="med" len="med"/>
                      <a:tailEnd type="none" w="med" len="med"/>
                    </a:lnT>
                  </a:tcPr>
                </a:tc>
                <a:extLst>
                  <a:ext uri="{0D108BD9-81ED-4DB2-BD59-A6C34878D82A}">
                    <a16:rowId xmlns:a16="http://schemas.microsoft.com/office/drawing/2014/main" val="2884610918"/>
                  </a:ext>
                </a:extLst>
              </a:tr>
              <a:tr h="471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Tempo: </a:t>
                      </a:r>
                      <a:r>
                        <a:rPr lang="en-US" sz="1600" b="0" dirty="0"/>
                        <a:t>The overall estimated beats per minute (BPM).</a:t>
                      </a:r>
                    </a:p>
                  </a:txBody>
                  <a:tcPr marL="0" marT="91440" marB="91440"/>
                </a:tc>
                <a:extLst>
                  <a:ext uri="{0D108BD9-81ED-4DB2-BD59-A6C34878D82A}">
                    <a16:rowId xmlns:a16="http://schemas.microsoft.com/office/drawing/2014/main" val="2103896003"/>
                  </a:ext>
                </a:extLst>
              </a:tr>
              <a:tr h="471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Explicitness: </a:t>
                      </a:r>
                      <a:r>
                        <a:rPr lang="en-US" sz="1600" b="0" i="0" kern="1200" dirty="0">
                          <a:solidFill>
                            <a:schemeClr val="tx1"/>
                          </a:solidFill>
                          <a:effectLst/>
                          <a:latin typeface="+mn-lt"/>
                          <a:ea typeface="+mn-ea"/>
                          <a:cs typeface="+mn-cs"/>
                        </a:rPr>
                        <a:t>Whether a song contains explicit content.</a:t>
                      </a:r>
                      <a:endParaRPr lang="en-US" sz="1600" b="0" dirty="0"/>
                    </a:p>
                  </a:txBody>
                  <a:tcPr marL="0" marT="91440" marB="91440"/>
                </a:tc>
                <a:extLst>
                  <a:ext uri="{0D108BD9-81ED-4DB2-BD59-A6C34878D82A}">
                    <a16:rowId xmlns:a16="http://schemas.microsoft.com/office/drawing/2014/main" val="1181635687"/>
                  </a:ext>
                </a:extLst>
              </a:tr>
            </a:tbl>
          </a:graphicData>
        </a:graphic>
      </p:graphicFrame>
      <p:graphicFrame>
        <p:nvGraphicFramePr>
          <p:cNvPr id="16" name="Table 43">
            <a:extLst>
              <a:ext uri="{FF2B5EF4-FFF2-40B4-BE49-F238E27FC236}">
                <a16:creationId xmlns:a16="http://schemas.microsoft.com/office/drawing/2014/main" id="{5B86A68F-18D2-5746-80D9-46400768DCBD}"/>
              </a:ext>
            </a:extLst>
          </p:cNvPr>
          <p:cNvGraphicFramePr>
            <a:graphicFrameLocks noGrp="1"/>
          </p:cNvGraphicFramePr>
          <p:nvPr/>
        </p:nvGraphicFramePr>
        <p:xfrm>
          <a:off x="8839726" y="14275916"/>
          <a:ext cx="5180548" cy="5943600"/>
        </p:xfrm>
        <a:graphic>
          <a:graphicData uri="http://schemas.openxmlformats.org/drawingml/2006/table">
            <a:tbl>
              <a:tblPr firstRow="1" bandRow="1">
                <a:tableStyleId>{2D5ABB26-0587-4C30-8999-92F81FD0307C}</a:tableStyleId>
              </a:tblPr>
              <a:tblGrid>
                <a:gridCol w="2038349">
                  <a:extLst>
                    <a:ext uri="{9D8B030D-6E8A-4147-A177-3AD203B41FA5}">
                      <a16:colId xmlns:a16="http://schemas.microsoft.com/office/drawing/2014/main" val="1139311138"/>
                    </a:ext>
                  </a:extLst>
                </a:gridCol>
                <a:gridCol w="3142199">
                  <a:extLst>
                    <a:ext uri="{9D8B030D-6E8A-4147-A177-3AD203B41FA5}">
                      <a16:colId xmlns:a16="http://schemas.microsoft.com/office/drawing/2014/main" val="59027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Danceability</a:t>
                      </a:r>
                    </a:p>
                  </a:txBody>
                  <a:tcPr/>
                </a:tc>
                <a:tc>
                  <a:txBody>
                    <a:bodyPr/>
                    <a:lstStyle/>
                    <a:p>
                      <a:r>
                        <a:rPr lang="en-US" sz="1400" i="0" dirty="0">
                          <a:latin typeface="+mn-lt"/>
                          <a:ea typeface="+mn-ea"/>
                          <a:cs typeface="+mn-cs"/>
                        </a:rPr>
                        <a:t>How suitable a track is for dancing based on a combination of musical elements.</a:t>
                      </a:r>
                      <a:endParaRPr lang="en-US" sz="1400" b="0" dirty="0"/>
                    </a:p>
                  </a:txBody>
                  <a:tcPr/>
                </a:tc>
                <a:extLst>
                  <a:ext uri="{0D108BD9-81ED-4DB2-BD59-A6C34878D82A}">
                    <a16:rowId xmlns:a16="http://schemas.microsoft.com/office/drawing/2014/main" val="25212732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Speechiness</a:t>
                      </a:r>
                    </a:p>
                  </a:txBody>
                  <a:tcPr/>
                </a:tc>
                <a:tc>
                  <a:txBody>
                    <a:bodyPr/>
                    <a:lstStyle/>
                    <a:p>
                      <a:r>
                        <a:rPr lang="en-US" sz="1400" b="0" i="0" kern="1200" dirty="0">
                          <a:solidFill>
                            <a:schemeClr val="tx1"/>
                          </a:solidFill>
                          <a:effectLst/>
                          <a:latin typeface="+mn-lt"/>
                          <a:ea typeface="+mn-ea"/>
                          <a:cs typeface="+mn-cs"/>
                        </a:rPr>
                        <a:t>Speechiness detects the presence of spoken words in a track.</a:t>
                      </a:r>
                      <a:endParaRPr lang="en-US" sz="1400" b="0" dirty="0"/>
                    </a:p>
                  </a:txBody>
                  <a:tcPr/>
                </a:tc>
                <a:extLst>
                  <a:ext uri="{0D108BD9-81ED-4DB2-BD59-A6C34878D82A}">
                    <a16:rowId xmlns:a16="http://schemas.microsoft.com/office/drawing/2014/main" val="4245160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Acousticness</a:t>
                      </a:r>
                    </a:p>
                  </a:txBody>
                  <a:tcPr/>
                </a:tc>
                <a:tc>
                  <a:txBody>
                    <a:bodyPr/>
                    <a:lstStyle/>
                    <a:p>
                      <a:r>
                        <a:rPr lang="en-US" sz="1400" b="0" i="0" kern="1200" dirty="0">
                          <a:solidFill>
                            <a:schemeClr val="tx1"/>
                          </a:solidFill>
                          <a:effectLst/>
                          <a:latin typeface="+mn-lt"/>
                          <a:ea typeface="+mn-ea"/>
                          <a:cs typeface="+mn-cs"/>
                        </a:rPr>
                        <a:t>A confidence measure of whether the track is acoustic (i.e. the track was performed acoustically, without electronic instruments).</a:t>
                      </a:r>
                      <a:endParaRPr lang="en-US" sz="1400" b="0" dirty="0"/>
                    </a:p>
                  </a:txBody>
                  <a:tcPr/>
                </a:tc>
                <a:extLst>
                  <a:ext uri="{0D108BD9-81ED-4DB2-BD59-A6C34878D82A}">
                    <a16:rowId xmlns:a16="http://schemas.microsoft.com/office/drawing/2014/main" val="2708351428"/>
                  </a:ext>
                </a:extLst>
              </a:tr>
              <a:tr h="370840">
                <a:tc>
                  <a:txBody>
                    <a:bodyPr/>
                    <a:lstStyle/>
                    <a:p>
                      <a:r>
                        <a:rPr lang="en-US" sz="1600" b="1" dirty="0">
                          <a:solidFill>
                            <a:srgbClr val="00B050"/>
                          </a:solidFill>
                        </a:rPr>
                        <a:t>Instrumentalness</a:t>
                      </a:r>
                      <a:endParaRPr lang="en-US" sz="1600" b="1" dirty="0"/>
                    </a:p>
                  </a:txBody>
                  <a:tcPr/>
                </a:tc>
                <a:tc>
                  <a:txBody>
                    <a:bodyPr/>
                    <a:lstStyle/>
                    <a:p>
                      <a:r>
                        <a:rPr lang="en-US" sz="1400" b="0" dirty="0"/>
                        <a:t>A measure that predicts whether a track contains no vocals, </a:t>
                      </a:r>
                      <a:r>
                        <a:rPr lang="en-US" sz="1400" b="0" i="0" kern="1200" dirty="0">
                          <a:solidFill>
                            <a:schemeClr val="tx1"/>
                          </a:solidFill>
                          <a:effectLst/>
                          <a:latin typeface="+mn-lt"/>
                          <a:ea typeface="+mn-ea"/>
                          <a:cs typeface="+mn-cs"/>
                        </a:rPr>
                        <a:t>not counting mouth sounds like "ooh" and "aah."</a:t>
                      </a:r>
                      <a:endParaRPr lang="en-US" sz="1400" b="0" dirty="0"/>
                    </a:p>
                  </a:txBody>
                  <a:tcPr/>
                </a:tc>
                <a:extLst>
                  <a:ext uri="{0D108BD9-81ED-4DB2-BD59-A6C34878D82A}">
                    <a16:rowId xmlns:a16="http://schemas.microsoft.com/office/drawing/2014/main" val="2643200449"/>
                  </a:ext>
                </a:extLst>
              </a:tr>
              <a:tr h="370840">
                <a:tc>
                  <a:txBody>
                    <a:bodyPr/>
                    <a:lstStyle/>
                    <a:p>
                      <a:r>
                        <a:rPr lang="en-US" sz="1600" b="1" dirty="0">
                          <a:solidFill>
                            <a:srgbClr val="00B050"/>
                          </a:solidFill>
                        </a:rPr>
                        <a:t>Energy</a:t>
                      </a:r>
                      <a:endParaRPr lang="en-US" sz="1600" b="1" dirty="0"/>
                    </a:p>
                  </a:txBody>
                  <a:tcPr/>
                </a:tc>
                <a:tc>
                  <a:txBody>
                    <a:bodyPr/>
                    <a:lstStyle/>
                    <a:p>
                      <a:r>
                        <a:rPr lang="en-US" sz="1400" b="0" dirty="0"/>
                        <a:t>A perceptual measure of intensity and activity </a:t>
                      </a:r>
                      <a:r>
                        <a:rPr lang="en-US" sz="1400" dirty="0">
                          <a:latin typeface="+mn-lt"/>
                          <a:ea typeface="+mn-ea"/>
                          <a:cs typeface="+mn-cs"/>
                        </a:rPr>
                        <a:t>(Fast, loud, noisy). </a:t>
                      </a:r>
                      <a:endParaRPr lang="en-US" sz="1400" b="0" dirty="0"/>
                    </a:p>
                  </a:txBody>
                  <a:tcPr/>
                </a:tc>
                <a:extLst>
                  <a:ext uri="{0D108BD9-81ED-4DB2-BD59-A6C34878D82A}">
                    <a16:rowId xmlns:a16="http://schemas.microsoft.com/office/drawing/2014/main" val="2760369055"/>
                  </a:ext>
                </a:extLst>
              </a:tr>
              <a:tr h="370840">
                <a:tc>
                  <a:txBody>
                    <a:bodyPr/>
                    <a:lstStyle/>
                    <a:p>
                      <a:r>
                        <a:rPr lang="en-US" sz="1600" b="1" dirty="0">
                          <a:solidFill>
                            <a:srgbClr val="00B050"/>
                          </a:solidFill>
                        </a:rPr>
                        <a:t>Liveness</a:t>
                      </a:r>
                      <a:endParaRPr lang="en-US" sz="1600" b="1" dirty="0"/>
                    </a:p>
                  </a:txBody>
                  <a:tcPr/>
                </a:tc>
                <a:tc>
                  <a:txBody>
                    <a:bodyPr/>
                    <a:lstStyle/>
                    <a:p>
                      <a:r>
                        <a:rPr lang="en-US" sz="1400" b="0" i="0" kern="1200" dirty="0">
                          <a:solidFill>
                            <a:schemeClr val="tx1"/>
                          </a:solidFill>
                          <a:effectLst/>
                          <a:latin typeface="+mn-lt"/>
                          <a:ea typeface="+mn-ea"/>
                          <a:cs typeface="+mn-cs"/>
                        </a:rPr>
                        <a:t>Detects the presence of an audience in the recording.</a:t>
                      </a:r>
                      <a:endParaRPr lang="en-US" sz="1400" b="0" dirty="0"/>
                    </a:p>
                  </a:txBody>
                  <a:tcPr/>
                </a:tc>
                <a:extLst>
                  <a:ext uri="{0D108BD9-81ED-4DB2-BD59-A6C34878D82A}">
                    <a16:rowId xmlns:a16="http://schemas.microsoft.com/office/drawing/2014/main" val="41522177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rPr>
                        <a:t>Valence</a:t>
                      </a:r>
                      <a:endParaRPr lang="en-US" sz="1600" b="1" dirty="0"/>
                    </a:p>
                  </a:txBody>
                  <a:tcPr/>
                </a:tc>
                <a:tc>
                  <a:txBody>
                    <a:bodyPr/>
                    <a:lstStyle/>
                    <a:p>
                      <a:r>
                        <a:rPr lang="en-US" sz="1400" b="0" dirty="0"/>
                        <a:t>The musical positiveness conveyed by a track. </a:t>
                      </a:r>
                    </a:p>
                  </a:txBody>
                  <a:tcPr/>
                </a:tc>
                <a:extLst>
                  <a:ext uri="{0D108BD9-81ED-4DB2-BD59-A6C34878D82A}">
                    <a16:rowId xmlns:a16="http://schemas.microsoft.com/office/drawing/2014/main" val="2884610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Tempo</a:t>
                      </a:r>
                    </a:p>
                  </a:txBody>
                  <a:tcPr/>
                </a:tc>
                <a:tc>
                  <a:txBody>
                    <a:bodyPr/>
                    <a:lstStyle/>
                    <a:p>
                      <a:r>
                        <a:rPr lang="en-US" sz="1400" b="0" dirty="0"/>
                        <a:t>The overall estimated beats per minute (BPM).</a:t>
                      </a:r>
                    </a:p>
                  </a:txBody>
                  <a:tcPr/>
                </a:tc>
                <a:extLst>
                  <a:ext uri="{0D108BD9-81ED-4DB2-BD59-A6C34878D82A}">
                    <a16:rowId xmlns:a16="http://schemas.microsoft.com/office/drawing/2014/main" val="2103896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Explicitness</a:t>
                      </a:r>
                    </a:p>
                  </a:txBody>
                  <a:tcPr/>
                </a:tc>
                <a:tc>
                  <a:txBody>
                    <a:bodyPr/>
                    <a:lstStyle/>
                    <a:p>
                      <a:r>
                        <a:rPr lang="en-US" sz="1400" b="0" i="0" kern="1200" dirty="0">
                          <a:solidFill>
                            <a:schemeClr val="tx1"/>
                          </a:solidFill>
                          <a:effectLst/>
                          <a:latin typeface="+mn-lt"/>
                          <a:ea typeface="+mn-ea"/>
                          <a:cs typeface="+mn-cs"/>
                        </a:rPr>
                        <a:t>Whether or not the episode has explicit content (explicit=1; not-explicit=0).</a:t>
                      </a:r>
                      <a:endParaRPr lang="en-US" sz="1400" b="0" dirty="0"/>
                    </a:p>
                  </a:txBody>
                  <a:tcPr/>
                </a:tc>
                <a:extLst>
                  <a:ext uri="{0D108BD9-81ED-4DB2-BD59-A6C34878D82A}">
                    <a16:rowId xmlns:a16="http://schemas.microsoft.com/office/drawing/2014/main" val="1181635687"/>
                  </a:ext>
                </a:extLst>
              </a:tr>
            </a:tbl>
          </a:graphicData>
        </a:graphic>
      </p:graphicFrame>
      <p:cxnSp>
        <p:nvCxnSpPr>
          <p:cNvPr id="17" name="Straight Connector 16">
            <a:extLst>
              <a:ext uri="{FF2B5EF4-FFF2-40B4-BE49-F238E27FC236}">
                <a16:creationId xmlns:a16="http://schemas.microsoft.com/office/drawing/2014/main" id="{9C9B249F-566B-024D-A84A-A61D9700394C}"/>
              </a:ext>
            </a:extLst>
          </p:cNvPr>
          <p:cNvCxnSpPr>
            <a:cxnSpLocks/>
          </p:cNvCxnSpPr>
          <p:nvPr/>
        </p:nvCxnSpPr>
        <p:spPr>
          <a:xfrm>
            <a:off x="1863742" y="2211554"/>
            <a:ext cx="9288672"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6BDF2-4301-EB4E-B523-0413BCA28D51}"/>
              </a:ext>
            </a:extLst>
          </p:cNvPr>
          <p:cNvSpPr/>
          <p:nvPr/>
        </p:nvSpPr>
        <p:spPr>
          <a:xfrm>
            <a:off x="2338466" y="1857122"/>
            <a:ext cx="8906559" cy="276999"/>
          </a:xfrm>
          <a:prstGeom prst="rect">
            <a:avLst/>
          </a:prstGeom>
        </p:spPr>
        <p:txBody>
          <a:bodyPr wrap="square">
            <a:spAutoFit/>
          </a:bodyPr>
          <a:lstStyle/>
          <a:p>
            <a:pPr algn="r"/>
            <a:r>
              <a:rPr lang="en-US" sz="1200" dirty="0"/>
              <a:t>*All metrics except Tempo and Explicitness are scored in scale of 0 (low confidence) to 1 (high confidence)</a:t>
            </a:r>
          </a:p>
        </p:txBody>
      </p:sp>
    </p:spTree>
    <p:extLst>
      <p:ext uri="{BB962C8B-B14F-4D97-AF65-F5344CB8AC3E}">
        <p14:creationId xmlns:p14="http://schemas.microsoft.com/office/powerpoint/2010/main" val="119319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528EC43-0DFA-BB44-B78D-EA98E8BFCFB4}"/>
              </a:ext>
            </a:extLst>
          </p:cNvPr>
          <p:cNvSpPr/>
          <p:nvPr/>
        </p:nvSpPr>
        <p:spPr>
          <a:xfrm>
            <a:off x="-2553592" y="1178652"/>
            <a:ext cx="1015021" cy="369332"/>
          </a:xfrm>
          <a:prstGeom prst="rect">
            <a:avLst/>
          </a:prstGeom>
        </p:spPr>
        <p:txBody>
          <a:bodyPr wrap="none">
            <a:spAutoFit/>
          </a:bodyPr>
          <a:lstStyle/>
          <a:p>
            <a:r>
              <a:rPr lang="en-US" b="1" dirty="0"/>
              <a:t>Metrics</a:t>
            </a:r>
            <a:endParaRPr lang="en-US" dirty="0"/>
          </a:p>
        </p:txBody>
      </p:sp>
      <p:pic>
        <p:nvPicPr>
          <p:cNvPr id="5" name="Mark Ronson - Uptown Funk (Official Video) ft. Bruno Mars.mp3">
            <a:hlinkClick r:id="" action="ppaction://media"/>
            <a:extLst>
              <a:ext uri="{FF2B5EF4-FFF2-40B4-BE49-F238E27FC236}">
                <a16:creationId xmlns:a16="http://schemas.microsoft.com/office/drawing/2014/main" id="{88C6DEFD-4C3C-E94C-8398-5DDC2B55B1A0}"/>
              </a:ext>
            </a:extLst>
          </p:cNvPr>
          <p:cNvPicPr>
            <a:picLocks noChangeAspect="1"/>
          </p:cNvPicPr>
          <p:nvPr>
            <a:audioFile r:link="rId1"/>
            <p:extLst>
              <p:ext uri="{DAA4B4D4-6D71-4841-9C94-3DE7FCFB9230}">
                <p14:media xmlns:p14="http://schemas.microsoft.com/office/powerpoint/2010/main" r:embed="rId2">
                  <p14:trim st="16299.8358" end="245511.032"/>
                </p14:media>
              </p:ext>
            </p:extLst>
          </p:nvPr>
        </p:nvPicPr>
        <p:blipFill>
          <a:blip r:embed="rId7"/>
          <a:srcRect/>
          <a:stretch/>
        </p:blipFill>
        <p:spPr>
          <a:xfrm>
            <a:off x="722625" y="1983984"/>
            <a:ext cx="1843551" cy="1828800"/>
          </a:xfrm>
          <a:prstGeom prst="rect">
            <a:avLst/>
          </a:prstGeom>
          <a:ln>
            <a:solidFill>
              <a:schemeClr val="tx1"/>
            </a:solidFill>
          </a:ln>
        </p:spPr>
      </p:pic>
      <p:pic>
        <p:nvPicPr>
          <p:cNvPr id="6" name="goodbye.mp3">
            <a:hlinkClick r:id="" action="ppaction://media"/>
            <a:extLst>
              <a:ext uri="{FF2B5EF4-FFF2-40B4-BE49-F238E27FC236}">
                <a16:creationId xmlns:a16="http://schemas.microsoft.com/office/drawing/2014/main" id="{1FF24401-51EE-ED48-B141-AE9785331358}"/>
              </a:ext>
            </a:extLst>
          </p:cNvPr>
          <p:cNvPicPr>
            <a:picLocks noChangeAspect="1"/>
          </p:cNvPicPr>
          <p:nvPr>
            <a:audioFile r:link="rId1"/>
            <p:extLst>
              <p:ext uri="{DAA4B4D4-6D71-4841-9C94-3DE7FCFB9230}">
                <p14:media xmlns:p14="http://schemas.microsoft.com/office/powerpoint/2010/main" r:embed="rId3">
                  <p14:trim st="43068.7788" end="64315.0796"/>
                </p14:media>
              </p:ext>
            </p:extLst>
          </p:nvPr>
        </p:nvPicPr>
        <p:blipFill>
          <a:blip r:embed="rId8"/>
          <a:srcRect/>
          <a:stretch/>
        </p:blipFill>
        <p:spPr>
          <a:xfrm>
            <a:off x="6658437" y="1983984"/>
            <a:ext cx="1828800" cy="1828800"/>
          </a:xfrm>
          <a:prstGeom prst="rect">
            <a:avLst/>
          </a:prstGeom>
          <a:ln>
            <a:solidFill>
              <a:schemeClr val="tx1"/>
            </a:solidFill>
          </a:ln>
        </p:spPr>
      </p:pic>
      <p:sp>
        <p:nvSpPr>
          <p:cNvPr id="8" name="Text Placeholder 7">
            <a:extLst>
              <a:ext uri="{FF2B5EF4-FFF2-40B4-BE49-F238E27FC236}">
                <a16:creationId xmlns:a16="http://schemas.microsoft.com/office/drawing/2014/main" id="{F4A1901B-7606-EC49-9220-A95507AF8D78}"/>
              </a:ext>
            </a:extLst>
          </p:cNvPr>
          <p:cNvSpPr>
            <a:spLocks noGrp="1"/>
          </p:cNvSpPr>
          <p:nvPr>
            <p:ph type="body" idx="1"/>
          </p:nvPr>
        </p:nvSpPr>
        <p:spPr>
          <a:xfrm>
            <a:off x="722625" y="1136504"/>
            <a:ext cx="5575596" cy="822960"/>
          </a:xfrm>
        </p:spPr>
        <p:txBody>
          <a:bodyPr lIns="0">
            <a:normAutofit/>
          </a:bodyPr>
          <a:lstStyle/>
          <a:p>
            <a:r>
              <a:rPr lang="en-US" b="1" i="0" dirty="0"/>
              <a:t>Uptown Funk | </a:t>
            </a:r>
            <a:r>
              <a:rPr lang="en-US" sz="1500" i="0" dirty="0"/>
              <a:t>Mark Ronson (ft. Bruno Mars)</a:t>
            </a:r>
          </a:p>
        </p:txBody>
      </p:sp>
      <p:sp>
        <p:nvSpPr>
          <p:cNvPr id="12" name="Text Placeholder 7">
            <a:extLst>
              <a:ext uri="{FF2B5EF4-FFF2-40B4-BE49-F238E27FC236}">
                <a16:creationId xmlns:a16="http://schemas.microsoft.com/office/drawing/2014/main" id="{9DAA86B3-4172-614C-A511-BD5637CAEB47}"/>
              </a:ext>
            </a:extLst>
          </p:cNvPr>
          <p:cNvSpPr txBox="1">
            <a:spLocks/>
          </p:cNvSpPr>
          <p:nvPr/>
        </p:nvSpPr>
        <p:spPr>
          <a:xfrm>
            <a:off x="6658437" y="1136504"/>
            <a:ext cx="3384978" cy="822960"/>
          </a:xfrm>
          <a:prstGeom prst="rect">
            <a:avLst/>
          </a:prstGeom>
        </p:spPr>
        <p:txBody>
          <a:bodyPr vert="horz" lIns="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i="0" dirty="0"/>
              <a:t>Goodbye | </a:t>
            </a:r>
            <a:r>
              <a:rPr lang="en-US" sz="1500" i="0" dirty="0"/>
              <a:t>Billie Eilish</a:t>
            </a:r>
          </a:p>
        </p:txBody>
      </p:sp>
      <p:graphicFrame>
        <p:nvGraphicFramePr>
          <p:cNvPr id="9" name="Table 10">
            <a:extLst>
              <a:ext uri="{FF2B5EF4-FFF2-40B4-BE49-F238E27FC236}">
                <a16:creationId xmlns:a16="http://schemas.microsoft.com/office/drawing/2014/main" id="{EACE210E-B9FC-FB44-A3E3-5D4C04C9C925}"/>
              </a:ext>
            </a:extLst>
          </p:cNvPr>
          <p:cNvGraphicFramePr>
            <a:graphicFrameLocks noGrp="1"/>
          </p:cNvGraphicFramePr>
          <p:nvPr/>
        </p:nvGraphicFramePr>
        <p:xfrm>
          <a:off x="2814109" y="1983984"/>
          <a:ext cx="2736956" cy="3200400"/>
        </p:xfrm>
        <a:graphic>
          <a:graphicData uri="http://schemas.openxmlformats.org/drawingml/2006/table">
            <a:tbl>
              <a:tblPr firstRow="1" bandRow="1">
                <a:tableStyleId>{2D5ABB26-0587-4C30-8999-92F81FD0307C}</a:tableStyleId>
              </a:tblPr>
              <a:tblGrid>
                <a:gridCol w="1965960">
                  <a:extLst>
                    <a:ext uri="{9D8B030D-6E8A-4147-A177-3AD203B41FA5}">
                      <a16:colId xmlns:a16="http://schemas.microsoft.com/office/drawing/2014/main" val="3777069087"/>
                    </a:ext>
                  </a:extLst>
                </a:gridCol>
                <a:gridCol w="770996">
                  <a:extLst>
                    <a:ext uri="{9D8B030D-6E8A-4147-A177-3AD203B41FA5}">
                      <a16:colId xmlns:a16="http://schemas.microsoft.com/office/drawing/2014/main" val="93861744"/>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Danceability</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.856</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6172870"/>
                  </a:ext>
                </a:extLst>
              </a:tr>
              <a:tr h="457200">
                <a:tc>
                  <a:txBody>
                    <a:bodyPr/>
                    <a:lstStyle/>
                    <a:p>
                      <a:r>
                        <a:rPr lang="en-US" b="1" dirty="0">
                          <a:solidFill>
                            <a:srgbClr val="00B050"/>
                          </a:solidFill>
                        </a:rPr>
                        <a:t>Energy</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.609</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763764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Speechiness</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.082</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347629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Acousticness</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.008</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49389380"/>
                  </a:ext>
                </a:extLst>
              </a:tr>
              <a:tr h="457200">
                <a:tc>
                  <a:txBody>
                    <a:bodyPr/>
                    <a:lstStyle/>
                    <a:p>
                      <a:r>
                        <a:rPr lang="en-US" dirty="0">
                          <a:solidFill>
                            <a:srgbClr val="00B050"/>
                          </a:solidFill>
                        </a:rPr>
                        <a:t>Instrumentalness</a:t>
                      </a:r>
                      <a:endParaRPr lang="en-US"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.001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18624558"/>
                  </a:ext>
                </a:extLst>
              </a:tr>
              <a:tr h="457200">
                <a:tc>
                  <a:txBody>
                    <a:bodyPr/>
                    <a:lstStyle/>
                    <a:p>
                      <a:r>
                        <a:rPr lang="en-US" dirty="0">
                          <a:solidFill>
                            <a:srgbClr val="00B050"/>
                          </a:solidFill>
                        </a:rPr>
                        <a:t>Liveness</a:t>
                      </a:r>
                      <a:endParaRPr lang="en-US"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en-US" sz="1800" kern="1200" dirty="0">
                          <a:solidFill>
                            <a:schemeClr val="tx1"/>
                          </a:solidFill>
                          <a:effectLst/>
                          <a:latin typeface="+mn-lt"/>
                          <a:ea typeface="+mn-ea"/>
                          <a:cs typeface="+mn-cs"/>
                        </a:rPr>
                        <a:t>34</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3083275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Valence</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t>.</a:t>
                      </a:r>
                      <a:r>
                        <a:rPr lang="en-US" b="1" dirty="0"/>
                        <a:t>928</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11110059"/>
                  </a:ext>
                </a:extLst>
              </a:tr>
            </a:tbl>
          </a:graphicData>
        </a:graphic>
      </p:graphicFrame>
      <p:graphicFrame>
        <p:nvGraphicFramePr>
          <p:cNvPr id="19" name="Table 10">
            <a:extLst>
              <a:ext uri="{FF2B5EF4-FFF2-40B4-BE49-F238E27FC236}">
                <a16:creationId xmlns:a16="http://schemas.microsoft.com/office/drawing/2014/main" id="{A8E7F814-9222-9043-9C75-F91939FA447F}"/>
              </a:ext>
            </a:extLst>
          </p:cNvPr>
          <p:cNvGraphicFramePr>
            <a:graphicFrameLocks noGrp="1"/>
          </p:cNvGraphicFramePr>
          <p:nvPr/>
        </p:nvGraphicFramePr>
        <p:xfrm>
          <a:off x="8735170" y="1983984"/>
          <a:ext cx="2742992" cy="3200400"/>
        </p:xfrm>
        <a:graphic>
          <a:graphicData uri="http://schemas.openxmlformats.org/drawingml/2006/table">
            <a:tbl>
              <a:tblPr firstRow="1" bandRow="1">
                <a:tableStyleId>{2D5ABB26-0587-4C30-8999-92F81FD0307C}</a:tableStyleId>
              </a:tblPr>
              <a:tblGrid>
                <a:gridCol w="1965960">
                  <a:extLst>
                    <a:ext uri="{9D8B030D-6E8A-4147-A177-3AD203B41FA5}">
                      <a16:colId xmlns:a16="http://schemas.microsoft.com/office/drawing/2014/main" val="3777069087"/>
                    </a:ext>
                  </a:extLst>
                </a:gridCol>
                <a:gridCol w="777032">
                  <a:extLst>
                    <a:ext uri="{9D8B030D-6E8A-4147-A177-3AD203B41FA5}">
                      <a16:colId xmlns:a16="http://schemas.microsoft.com/office/drawing/2014/main" val="93861744"/>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Danceability</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.153</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6172870"/>
                  </a:ext>
                </a:extLst>
              </a:tr>
              <a:tr h="457200">
                <a:tc>
                  <a:txBody>
                    <a:bodyPr/>
                    <a:lstStyle/>
                    <a:p>
                      <a:r>
                        <a:rPr lang="en-US" b="1" dirty="0">
                          <a:solidFill>
                            <a:srgbClr val="00B050"/>
                          </a:solidFill>
                        </a:rPr>
                        <a:t>Energy</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.138</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763764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Speechiness</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.050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347629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Acousticness</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.837</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49389380"/>
                  </a:ext>
                </a:extLst>
              </a:tr>
              <a:tr h="457200">
                <a:tc>
                  <a:txBody>
                    <a:bodyPr/>
                    <a:lstStyle/>
                    <a:p>
                      <a:r>
                        <a:rPr lang="en-US" dirty="0">
                          <a:solidFill>
                            <a:srgbClr val="00B050"/>
                          </a:solidFill>
                        </a:rPr>
                        <a:t>Instrumentalness</a:t>
                      </a:r>
                      <a:endParaRPr lang="en-US"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.550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18624558"/>
                  </a:ext>
                </a:extLst>
              </a:tr>
              <a:tr h="457200">
                <a:tc>
                  <a:txBody>
                    <a:bodyPr/>
                    <a:lstStyle/>
                    <a:p>
                      <a:r>
                        <a:rPr lang="en-US" dirty="0">
                          <a:solidFill>
                            <a:srgbClr val="00B050"/>
                          </a:solidFill>
                        </a:rPr>
                        <a:t>Liveness</a:t>
                      </a:r>
                      <a:endParaRPr lang="en-US"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.254</a:t>
                      </a:r>
                      <a:endParaRPr lang="en-US" sz="1800" kern="1200" dirty="0">
                        <a:solidFill>
                          <a:schemeClr val="tx1"/>
                        </a:solidFill>
                        <a:effectLst/>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3083275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Valence</a:t>
                      </a:r>
                      <a:endParaRPr lang="en-US" b="1"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b="1" dirty="0"/>
                        <a:t>.050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11110059"/>
                  </a:ext>
                </a:extLst>
              </a:tr>
            </a:tbl>
          </a:graphicData>
        </a:graphic>
      </p:graphicFrame>
      <p:cxnSp>
        <p:nvCxnSpPr>
          <p:cNvPr id="20" name="Straight Connector 19">
            <a:extLst>
              <a:ext uri="{FF2B5EF4-FFF2-40B4-BE49-F238E27FC236}">
                <a16:creationId xmlns:a16="http://schemas.microsoft.com/office/drawing/2014/main" id="{1644C217-E6AF-3A47-89E5-0E01418C92F1}"/>
              </a:ext>
            </a:extLst>
          </p:cNvPr>
          <p:cNvCxnSpPr>
            <a:cxnSpLocks/>
          </p:cNvCxnSpPr>
          <p:nvPr/>
        </p:nvCxnSpPr>
        <p:spPr>
          <a:xfrm>
            <a:off x="6096000" y="1378225"/>
            <a:ext cx="0" cy="39096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4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0"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12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953397" y="778244"/>
            <a:ext cx="10671048" cy="436478"/>
          </a:xfrm>
        </p:spPr>
        <p:txBody>
          <a:bodyPr anchor="t">
            <a:noAutofit/>
          </a:bodyPr>
          <a:lstStyle/>
          <a:p>
            <a:r>
              <a:rPr lang="en-US" b="1" i="0" dirty="0"/>
              <a:t>Key Questions</a:t>
            </a:r>
          </a:p>
          <a:p>
            <a:endParaRPr lang="en-US"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65B8EE75-C836-0C4F-8B72-97A901C281EB}"/>
              </a:ext>
            </a:extLst>
          </p:cNvPr>
          <p:cNvSpPr txBox="1">
            <a:spLocks/>
          </p:cNvSpPr>
          <p:nvPr/>
        </p:nvSpPr>
        <p:spPr>
          <a:xfrm>
            <a:off x="953397" y="1255176"/>
            <a:ext cx="10671048" cy="1680287"/>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nSpc>
                <a:spcPct val="100000"/>
              </a:lnSpc>
              <a:buFont typeface="Arial" panose="020B0604020202020204" pitchFamily="34" charset="0"/>
              <a:buChar char="•"/>
            </a:pPr>
            <a:r>
              <a:rPr lang="en-US" sz="1800" i="0" dirty="0">
                <a:solidFill>
                  <a:schemeClr val="tx1"/>
                </a:solidFill>
              </a:rPr>
              <a:t>Did the various metrics of music change over the last 5 years? </a:t>
            </a:r>
          </a:p>
          <a:p>
            <a:pPr marL="285750" indent="-285750">
              <a:lnSpc>
                <a:spcPct val="100000"/>
              </a:lnSpc>
              <a:buFont typeface="Arial" panose="020B0604020202020204" pitchFamily="34" charset="0"/>
              <a:buChar char="•"/>
            </a:pPr>
            <a:r>
              <a:rPr lang="en-US" sz="1800" i="0" dirty="0">
                <a:solidFill>
                  <a:schemeClr val="tx1"/>
                </a:solidFill>
              </a:rPr>
              <a:t>Did the various metrics of music change during the COVID-19 Pandemic?</a:t>
            </a:r>
          </a:p>
          <a:p>
            <a:pPr marL="285750" indent="-285750">
              <a:lnSpc>
                <a:spcPct val="100000"/>
              </a:lnSpc>
              <a:buFont typeface="Arial" panose="020B0604020202020204" pitchFamily="34" charset="0"/>
              <a:buChar char="•"/>
            </a:pPr>
            <a:r>
              <a:rPr lang="en-US" sz="1800" i="0" dirty="0"/>
              <a:t>Did the metrics of tracks streamed change in the last 5 years?</a:t>
            </a:r>
          </a:p>
          <a:p>
            <a:pPr marL="285750" indent="-285750">
              <a:lnSpc>
                <a:spcPct val="100000"/>
              </a:lnSpc>
              <a:buFont typeface="Arial" panose="020B0604020202020204" pitchFamily="34" charset="0"/>
              <a:buChar char="•"/>
            </a:pPr>
            <a:r>
              <a:rPr lang="en-US" sz="1800" i="0" dirty="0"/>
              <a:t>Did the metrics of tracks streamed change during COVID-19?</a:t>
            </a:r>
          </a:p>
          <a:p>
            <a:pPr marL="285750" indent="-285750">
              <a:lnSpc>
                <a:spcPct val="100000"/>
              </a:lnSpc>
              <a:buFont typeface="Arial" panose="020B0604020202020204" pitchFamily="34" charset="0"/>
              <a:buChar char="•"/>
            </a:pPr>
            <a:endParaRPr lang="en-US" sz="1800" i="0" dirty="0">
              <a:solidFill>
                <a:schemeClr val="tx1"/>
              </a:solidFill>
            </a:endParaRPr>
          </a:p>
        </p:txBody>
      </p:sp>
      <p:pic>
        <p:nvPicPr>
          <p:cNvPr id="5122" name="Picture 2" descr="9 Steps to Simpler Chart Formatting - Peltier Tech">
            <a:extLst>
              <a:ext uri="{FF2B5EF4-FFF2-40B4-BE49-F238E27FC236}">
                <a16:creationId xmlns:a16="http://schemas.microsoft.com/office/drawing/2014/main" id="{ACB7FE0D-8EE9-7849-8199-BC4876C45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97" y="3956904"/>
            <a:ext cx="2478561" cy="16459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BC5264D-C9FC-DB48-BB76-7F1C6F155924}"/>
              </a:ext>
            </a:extLst>
          </p:cNvPr>
          <p:cNvSpPr/>
          <p:nvPr/>
        </p:nvSpPr>
        <p:spPr>
          <a:xfrm>
            <a:off x="1562344" y="3498923"/>
            <a:ext cx="1260666" cy="369332"/>
          </a:xfrm>
          <a:prstGeom prst="rect">
            <a:avLst/>
          </a:prstGeom>
        </p:spPr>
        <p:txBody>
          <a:bodyPr wrap="none">
            <a:spAutoFit/>
          </a:bodyPr>
          <a:lstStyle/>
          <a:p>
            <a:r>
              <a:rPr lang="en-US" dirty="0"/>
              <a:t>Bar Graph</a:t>
            </a:r>
          </a:p>
        </p:txBody>
      </p:sp>
      <p:sp>
        <p:nvSpPr>
          <p:cNvPr id="17" name="Rectangle 16">
            <a:extLst>
              <a:ext uri="{FF2B5EF4-FFF2-40B4-BE49-F238E27FC236}">
                <a16:creationId xmlns:a16="http://schemas.microsoft.com/office/drawing/2014/main" id="{31C326F3-7F47-EC4D-9A17-59D7ED867831}"/>
              </a:ext>
            </a:extLst>
          </p:cNvPr>
          <p:cNvSpPr/>
          <p:nvPr/>
        </p:nvSpPr>
        <p:spPr>
          <a:xfrm>
            <a:off x="4611074" y="3498923"/>
            <a:ext cx="1347228" cy="369332"/>
          </a:xfrm>
          <a:prstGeom prst="rect">
            <a:avLst/>
          </a:prstGeom>
        </p:spPr>
        <p:txBody>
          <a:bodyPr wrap="none">
            <a:spAutoFit/>
          </a:bodyPr>
          <a:lstStyle/>
          <a:p>
            <a:r>
              <a:rPr lang="en-US" dirty="0"/>
              <a:t>Line Graph</a:t>
            </a:r>
          </a:p>
        </p:txBody>
      </p:sp>
      <p:sp>
        <p:nvSpPr>
          <p:cNvPr id="20" name="Rectangle 19">
            <a:extLst>
              <a:ext uri="{FF2B5EF4-FFF2-40B4-BE49-F238E27FC236}">
                <a16:creationId xmlns:a16="http://schemas.microsoft.com/office/drawing/2014/main" id="{CEA7AD1F-03FD-3142-A861-68F344112832}"/>
              </a:ext>
            </a:extLst>
          </p:cNvPr>
          <p:cNvSpPr/>
          <p:nvPr/>
        </p:nvSpPr>
        <p:spPr>
          <a:xfrm>
            <a:off x="953397" y="3065381"/>
            <a:ext cx="2350323" cy="369332"/>
          </a:xfrm>
          <a:prstGeom prst="rect">
            <a:avLst/>
          </a:prstGeom>
        </p:spPr>
        <p:txBody>
          <a:bodyPr wrap="none">
            <a:spAutoFit/>
          </a:bodyPr>
          <a:lstStyle/>
          <a:p>
            <a:r>
              <a:rPr lang="en-US" b="1" dirty="0"/>
              <a:t>Visualizations Used</a:t>
            </a:r>
          </a:p>
        </p:txBody>
      </p:sp>
      <p:sp>
        <p:nvSpPr>
          <p:cNvPr id="11" name="Rectangle 10">
            <a:extLst>
              <a:ext uri="{FF2B5EF4-FFF2-40B4-BE49-F238E27FC236}">
                <a16:creationId xmlns:a16="http://schemas.microsoft.com/office/drawing/2014/main" id="{66BE93D1-77B6-4344-9AA6-B25A2CCB2050}"/>
              </a:ext>
            </a:extLst>
          </p:cNvPr>
          <p:cNvSpPr/>
          <p:nvPr/>
        </p:nvSpPr>
        <p:spPr>
          <a:xfrm>
            <a:off x="8075717" y="3070379"/>
            <a:ext cx="2249590" cy="369332"/>
          </a:xfrm>
          <a:prstGeom prst="rect">
            <a:avLst/>
          </a:prstGeom>
        </p:spPr>
        <p:txBody>
          <a:bodyPr wrap="none">
            <a:spAutoFit/>
          </a:bodyPr>
          <a:lstStyle/>
          <a:p>
            <a:r>
              <a:rPr lang="en-US" b="1" dirty="0"/>
              <a:t>Statistical Analysis</a:t>
            </a:r>
          </a:p>
        </p:txBody>
      </p:sp>
      <p:grpSp>
        <p:nvGrpSpPr>
          <p:cNvPr id="9" name="Group 8">
            <a:extLst>
              <a:ext uri="{FF2B5EF4-FFF2-40B4-BE49-F238E27FC236}">
                <a16:creationId xmlns:a16="http://schemas.microsoft.com/office/drawing/2014/main" id="{A47FAFFF-AAA2-A54D-82E3-539A682356D7}"/>
              </a:ext>
            </a:extLst>
          </p:cNvPr>
          <p:cNvGrpSpPr>
            <a:grpSpLocks noChangeAspect="1"/>
          </p:cNvGrpSpPr>
          <p:nvPr/>
        </p:nvGrpSpPr>
        <p:grpSpPr>
          <a:xfrm>
            <a:off x="4045408" y="3956904"/>
            <a:ext cx="2478561" cy="1645920"/>
            <a:chOff x="4861167" y="3954426"/>
            <a:chExt cx="3153281" cy="2093976"/>
          </a:xfrm>
        </p:grpSpPr>
        <p:pic>
          <p:nvPicPr>
            <p:cNvPr id="15" name="Picture 2" descr="9 Steps to Simpler Chart Formatting - Peltier Tech">
              <a:extLst>
                <a:ext uri="{FF2B5EF4-FFF2-40B4-BE49-F238E27FC236}">
                  <a16:creationId xmlns:a16="http://schemas.microsoft.com/office/drawing/2014/main" id="{7C4A8E10-C5EC-2C41-9CC5-434B98421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167" y="3954426"/>
              <a:ext cx="3153281" cy="2093976"/>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Chart, line chart&#10;&#10;Description automatically generated">
              <a:extLst>
                <a:ext uri="{FF2B5EF4-FFF2-40B4-BE49-F238E27FC236}">
                  <a16:creationId xmlns:a16="http://schemas.microsoft.com/office/drawing/2014/main" id="{EC42D63A-D1A3-A34F-965D-C5B3B45ECDFE}"/>
                </a:ext>
              </a:extLst>
            </p:cNvPr>
            <p:cNvPicPr>
              <a:picLocks noChangeAspect="1"/>
            </p:cNvPicPr>
            <p:nvPr/>
          </p:nvPicPr>
          <p:blipFill rotWithShape="1">
            <a:blip r:embed="rId5"/>
            <a:srcRect l="1565" t="2938" r="1947" b="3732"/>
            <a:stretch/>
          </p:blipFill>
          <p:spPr>
            <a:xfrm>
              <a:off x="4912236" y="3990418"/>
              <a:ext cx="3051143" cy="2021992"/>
            </a:xfrm>
            <a:prstGeom prst="rect">
              <a:avLst/>
            </a:prstGeom>
          </p:spPr>
        </p:pic>
      </p:grpSp>
      <p:grpSp>
        <p:nvGrpSpPr>
          <p:cNvPr id="13" name="Group 12">
            <a:extLst>
              <a:ext uri="{FF2B5EF4-FFF2-40B4-BE49-F238E27FC236}">
                <a16:creationId xmlns:a16="http://schemas.microsoft.com/office/drawing/2014/main" id="{3A533557-5FBC-7246-ACF0-C64BDB1659B3}"/>
              </a:ext>
            </a:extLst>
          </p:cNvPr>
          <p:cNvGrpSpPr/>
          <p:nvPr/>
        </p:nvGrpSpPr>
        <p:grpSpPr>
          <a:xfrm>
            <a:off x="7620000" y="3658349"/>
            <a:ext cx="3161024" cy="1986788"/>
            <a:chOff x="8132618" y="4064150"/>
            <a:chExt cx="3161024" cy="1797367"/>
          </a:xfrm>
        </p:grpSpPr>
        <p:sp>
          <p:nvSpPr>
            <p:cNvPr id="12" name="Rectangle 11">
              <a:extLst>
                <a:ext uri="{FF2B5EF4-FFF2-40B4-BE49-F238E27FC236}">
                  <a16:creationId xmlns:a16="http://schemas.microsoft.com/office/drawing/2014/main" id="{A5F6DED1-D1BD-584B-9006-86D165E37808}"/>
                </a:ext>
              </a:extLst>
            </p:cNvPr>
            <p:cNvSpPr/>
            <p:nvPr/>
          </p:nvSpPr>
          <p:spPr>
            <a:xfrm>
              <a:off x="8132618" y="4064150"/>
              <a:ext cx="3161024" cy="45840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Two-sample t-test</a:t>
              </a:r>
            </a:p>
          </p:txBody>
        </p:sp>
        <p:sp>
          <p:nvSpPr>
            <p:cNvPr id="18" name="Rectangle 17">
              <a:extLst>
                <a:ext uri="{FF2B5EF4-FFF2-40B4-BE49-F238E27FC236}">
                  <a16:creationId xmlns:a16="http://schemas.microsoft.com/office/drawing/2014/main" id="{C3DDC35A-4C35-BC4A-B52B-F852448577C1}"/>
                </a:ext>
              </a:extLst>
            </p:cNvPr>
            <p:cNvSpPr/>
            <p:nvPr/>
          </p:nvSpPr>
          <p:spPr>
            <a:xfrm>
              <a:off x="8132618" y="4734834"/>
              <a:ext cx="3161024" cy="4572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MANOVA</a:t>
              </a:r>
            </a:p>
          </p:txBody>
        </p:sp>
        <p:sp>
          <p:nvSpPr>
            <p:cNvPr id="19" name="Rectangle 18">
              <a:extLst>
                <a:ext uri="{FF2B5EF4-FFF2-40B4-BE49-F238E27FC236}">
                  <a16:creationId xmlns:a16="http://schemas.microsoft.com/office/drawing/2014/main" id="{B6E5FA0D-563A-884A-8A2C-EACEB6E99AB1}"/>
                </a:ext>
              </a:extLst>
            </p:cNvPr>
            <p:cNvSpPr/>
            <p:nvPr/>
          </p:nvSpPr>
          <p:spPr>
            <a:xfrm>
              <a:off x="8132618" y="5404317"/>
              <a:ext cx="3161024" cy="4572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AOV</a:t>
              </a:r>
            </a:p>
          </p:txBody>
        </p:sp>
      </p:grpSp>
    </p:spTree>
    <p:extLst>
      <p:ext uri="{BB962C8B-B14F-4D97-AF65-F5344CB8AC3E}">
        <p14:creationId xmlns:p14="http://schemas.microsoft.com/office/powerpoint/2010/main" val="960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FC9BC641-F558-6243-BEF2-788173BB82F8}"/>
              </a:ext>
            </a:extLst>
          </p:cNvPr>
          <p:cNvSpPr txBox="1">
            <a:spLocks/>
          </p:cNvSpPr>
          <p:nvPr/>
        </p:nvSpPr>
        <p:spPr>
          <a:xfrm>
            <a:off x="758952" y="1134533"/>
            <a:ext cx="10671048" cy="1078315"/>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i="0" dirty="0"/>
              <a:t>Summary: </a:t>
            </a:r>
            <a:r>
              <a:rPr lang="en-US" i="0" dirty="0"/>
              <a:t>Our analysis </a:t>
            </a:r>
            <a:r>
              <a:rPr lang="en-US" i="0" dirty="0">
                <a:solidFill>
                  <a:srgbClr val="00B050"/>
                </a:solidFill>
              </a:rPr>
              <a:t>supported</a:t>
            </a:r>
            <a:r>
              <a:rPr lang="en-US" dirty="0">
                <a:solidFill>
                  <a:srgbClr val="00B050"/>
                </a:solidFill>
              </a:rPr>
              <a:t> </a:t>
            </a:r>
            <a:r>
              <a:rPr lang="en-US" i="0" dirty="0"/>
              <a:t>our hypothesis.</a:t>
            </a:r>
          </a:p>
        </p:txBody>
      </p:sp>
      <p:sp>
        <p:nvSpPr>
          <p:cNvPr id="14" name="Title 1">
            <a:extLst>
              <a:ext uri="{FF2B5EF4-FFF2-40B4-BE49-F238E27FC236}">
                <a16:creationId xmlns:a16="http://schemas.microsoft.com/office/drawing/2014/main" id="{9D303C08-A984-094B-A6C8-EAEC2BBE8E72}"/>
              </a:ext>
            </a:extLst>
          </p:cNvPr>
          <p:cNvSpPr>
            <a:spLocks noGrp="1"/>
          </p:cNvSpPr>
          <p:nvPr>
            <p:ph type="title"/>
          </p:nvPr>
        </p:nvSpPr>
        <p:spPr>
          <a:xfrm>
            <a:off x="763051" y="2819594"/>
            <a:ext cx="10666949" cy="3099816"/>
          </a:xfrm>
        </p:spPr>
        <p:txBody>
          <a:bodyPr vert="horz" lIns="91440" tIns="45720" rIns="91440" bIns="45720" rtlCol="0" anchor="t">
            <a:noAutofit/>
          </a:bodyPr>
          <a:lstStyle/>
          <a:p>
            <a:pPr algn="r">
              <a:lnSpc>
                <a:spcPct val="110000"/>
              </a:lnSpc>
              <a:spcBef>
                <a:spcPts val="400"/>
              </a:spcBef>
              <a:spcAft>
                <a:spcPts val="400"/>
              </a:spcAft>
            </a:pPr>
            <a:r>
              <a:rPr lang="en-US" sz="3000" spc="0" dirty="0">
                <a:solidFill>
                  <a:prstClr val="black"/>
                </a:solidFill>
                <a:latin typeface="Avenir Next LT Pro"/>
                <a:ea typeface="+mn-ea"/>
                <a:cs typeface="+mn-cs"/>
              </a:rPr>
              <a:t>Music released in January 2020 through April 2021 was statistically different than music released in 2015-2019.</a:t>
            </a:r>
            <a:endParaRPr lang="en-US" sz="3000" dirty="0">
              <a:latin typeface="+mn-lt"/>
              <a:ea typeface="+mn-ea"/>
              <a:cs typeface="+mn-cs"/>
            </a:endParaRPr>
          </a:p>
        </p:txBody>
      </p:sp>
    </p:spTree>
    <p:extLst>
      <p:ext uri="{BB962C8B-B14F-4D97-AF65-F5344CB8AC3E}">
        <p14:creationId xmlns:p14="http://schemas.microsoft.com/office/powerpoint/2010/main" val="170007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783367"/>
            <a:ext cx="10671048" cy="1078315"/>
          </a:xfrm>
        </p:spPr>
        <p:txBody>
          <a:bodyPr anchor="t">
            <a:noAutofit/>
          </a:bodyPr>
          <a:lstStyle/>
          <a:p>
            <a:r>
              <a:rPr lang="en-US" b="1" i="0" dirty="0"/>
              <a:t>Prepping the Data</a:t>
            </a:r>
            <a:endParaRPr lang="en-US" i="0" dirty="0"/>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D14972C8-3927-7944-B0E6-D8D5D7FB6D9B}"/>
              </a:ext>
            </a:extLst>
          </p:cNvPr>
          <p:cNvSpPr txBox="1">
            <a:spLocks/>
          </p:cNvSpPr>
          <p:nvPr/>
        </p:nvSpPr>
        <p:spPr>
          <a:xfrm>
            <a:off x="758952" y="1309460"/>
            <a:ext cx="5048291" cy="446788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i="0" dirty="0"/>
              <a:t>Raw Data: Random tracks released from 1922 to 2021 (&gt; 600k tracks)</a:t>
            </a:r>
          </a:p>
          <a:p>
            <a:endParaRPr lang="en-US" sz="200" b="1" i="0" dirty="0"/>
          </a:p>
          <a:p>
            <a:pPr marL="342900" indent="-342900">
              <a:buFont typeface="+mj-lt"/>
              <a:buAutoNum type="arabicPeriod"/>
            </a:pPr>
            <a:r>
              <a:rPr lang="en-US" sz="1600" b="1" i="0" dirty="0"/>
              <a:t>Narrowed Date Range: 2015-2021</a:t>
            </a:r>
          </a:p>
          <a:p>
            <a:pPr marL="342900" indent="-342900">
              <a:buFont typeface="+mj-lt"/>
              <a:buAutoNum type="arabicPeriod"/>
            </a:pPr>
            <a:r>
              <a:rPr lang="en-US" sz="1600" b="1" i="0" dirty="0"/>
              <a:t>Basic Clean-Up</a:t>
            </a:r>
            <a:br>
              <a:rPr lang="en-US" sz="1400" b="1" i="0" dirty="0"/>
            </a:br>
            <a:r>
              <a:rPr lang="en-US" sz="1400" i="0" dirty="0"/>
              <a:t>Dropped duplicate rows, removed all “Remastered” songs, converted tempo column to 0-1 scale</a:t>
            </a:r>
          </a:p>
          <a:p>
            <a:pPr marL="342900" indent="-342900">
              <a:buFont typeface="+mj-lt"/>
              <a:buAutoNum type="arabicPeriod"/>
            </a:pPr>
            <a:r>
              <a:rPr lang="en-US" sz="1600" b="1" i="0" dirty="0"/>
              <a:t>Determined 7 Metrics for Analysis</a:t>
            </a:r>
            <a:br>
              <a:rPr lang="en-US" sz="1400" i="0" dirty="0"/>
            </a:br>
            <a:r>
              <a:rPr lang="en-US" sz="1400" i="0" dirty="0"/>
              <a:t>Dropped extraneous metrics not useful to our analysis (ID, </a:t>
            </a:r>
            <a:r>
              <a:rPr lang="en-US" sz="1400" i="0" dirty="0" err="1"/>
              <a:t>ID_Artist</a:t>
            </a:r>
            <a:r>
              <a:rPr lang="en-US" sz="1400" i="0" dirty="0"/>
              <a:t>, key, mode, </a:t>
            </a:r>
            <a:r>
              <a:rPr lang="en-US" sz="1400" i="0" dirty="0" err="1"/>
              <a:t>time_signature</a:t>
            </a:r>
            <a:r>
              <a:rPr lang="en-US" sz="1400" i="0" dirty="0"/>
              <a:t>)</a:t>
            </a:r>
          </a:p>
          <a:p>
            <a:pPr marL="342900" indent="-342900">
              <a:buFont typeface="+mj-lt"/>
              <a:buAutoNum type="arabicPeriod"/>
            </a:pPr>
            <a:r>
              <a:rPr lang="en-US" sz="1600" b="1" i="0" dirty="0"/>
              <a:t>Dropped Spoken Word Tracks</a:t>
            </a:r>
            <a:br>
              <a:rPr lang="en-US" sz="1400" i="0" dirty="0"/>
            </a:br>
            <a:r>
              <a:rPr lang="en-US" sz="1400" i="0" dirty="0"/>
              <a:t>Dropped tracks with “</a:t>
            </a:r>
            <a:r>
              <a:rPr lang="en-US" sz="1400" i="0" dirty="0" err="1"/>
              <a:t>speechiness</a:t>
            </a:r>
            <a:r>
              <a:rPr lang="en-US" sz="1400" i="0" dirty="0"/>
              <a:t>” scores over 0.66, since tracks over 0.66 are not considered music.</a:t>
            </a:r>
          </a:p>
          <a:p>
            <a:pPr marL="342900" indent="-342900">
              <a:buFont typeface="+mj-lt"/>
              <a:buAutoNum type="arabicPeriod"/>
            </a:pPr>
            <a:r>
              <a:rPr lang="en-US" sz="1600" b="1" i="0" dirty="0"/>
              <a:t>Created variables for Month, Quarter, and Year, from release dates for analysis</a:t>
            </a:r>
          </a:p>
          <a:p>
            <a:pPr marL="342900" indent="-342900">
              <a:buFont typeface="Arial" panose="020B0604020202020204" pitchFamily="34" charset="0"/>
              <a:buChar char="•"/>
            </a:pPr>
            <a:endParaRPr lang="en-US" sz="1400" b="1" i="0" dirty="0"/>
          </a:p>
          <a:p>
            <a:pPr marL="342900" indent="-342900">
              <a:buFont typeface="Arial" panose="020B0604020202020204" pitchFamily="34" charset="0"/>
              <a:buChar char="•"/>
            </a:pPr>
            <a:endParaRPr lang="en-US" sz="1400" i="0" dirty="0"/>
          </a:p>
          <a:p>
            <a:pPr marL="342900" indent="-342900">
              <a:buFont typeface="Arial" panose="020B0604020202020204" pitchFamily="34" charset="0"/>
              <a:buChar char="•"/>
            </a:pPr>
            <a:endParaRPr lang="en-US" sz="1400" i="0" dirty="0"/>
          </a:p>
        </p:txBody>
      </p:sp>
      <p:sp>
        <p:nvSpPr>
          <p:cNvPr id="22" name="TextBox 21">
            <a:extLst>
              <a:ext uri="{FF2B5EF4-FFF2-40B4-BE49-F238E27FC236}">
                <a16:creationId xmlns:a16="http://schemas.microsoft.com/office/drawing/2014/main" id="{5314529E-9F54-A44B-ACD5-6D5D7CCCCEB8}"/>
              </a:ext>
            </a:extLst>
          </p:cNvPr>
          <p:cNvSpPr txBox="1"/>
          <p:nvPr/>
        </p:nvSpPr>
        <p:spPr>
          <a:xfrm>
            <a:off x="8075893" y="6156578"/>
            <a:ext cx="3715056" cy="461665"/>
          </a:xfrm>
          <a:prstGeom prst="rect">
            <a:avLst/>
          </a:prstGeom>
          <a:noFill/>
        </p:spPr>
        <p:txBody>
          <a:bodyPr wrap="square" rtlCol="0">
            <a:spAutoFit/>
          </a:bodyPr>
          <a:lstStyle/>
          <a:p>
            <a:r>
              <a:rPr lang="en-US" sz="1200" i="1" dirty="0"/>
              <a:t>*Spotify Data Clean-Up </a:t>
            </a:r>
            <a:r>
              <a:rPr lang="en-US" sz="1200" i="1" dirty="0" err="1"/>
              <a:t>Jupyter</a:t>
            </a:r>
            <a:r>
              <a:rPr lang="en-US" sz="1200" i="1" dirty="0"/>
              <a:t> Notebook found on the Spotify Project 1 GitHub link</a:t>
            </a:r>
          </a:p>
        </p:txBody>
      </p:sp>
      <p:pic>
        <p:nvPicPr>
          <p:cNvPr id="7" name="Picture 6" descr="Text&#10;&#10;Description automatically generated with medium confidence">
            <a:extLst>
              <a:ext uri="{FF2B5EF4-FFF2-40B4-BE49-F238E27FC236}">
                <a16:creationId xmlns:a16="http://schemas.microsoft.com/office/drawing/2014/main" id="{0C69655B-B733-BF4B-87C6-96CE2A0AB65D}"/>
              </a:ext>
            </a:extLst>
          </p:cNvPr>
          <p:cNvPicPr>
            <a:picLocks noChangeAspect="1"/>
          </p:cNvPicPr>
          <p:nvPr/>
        </p:nvPicPr>
        <p:blipFill rotWithShape="1">
          <a:blip r:embed="rId4"/>
          <a:srcRect l="1" t="559" r="37995"/>
          <a:stretch/>
        </p:blipFill>
        <p:spPr>
          <a:xfrm>
            <a:off x="6594764" y="1028046"/>
            <a:ext cx="4835234" cy="2723556"/>
          </a:xfrm>
          <a:prstGeom prst="rect">
            <a:avLst/>
          </a:prstGeom>
          <a:ln>
            <a:noFill/>
          </a:ln>
          <a:effectLst>
            <a:outerShdw blurRad="292100" dist="139700" dir="2700000" algn="tl" rotWithShape="0">
              <a:srgbClr val="333333">
                <a:alpha val="65000"/>
              </a:srgbClr>
            </a:outerShdw>
          </a:effectLst>
        </p:spPr>
      </p:pic>
      <p:pic>
        <p:nvPicPr>
          <p:cNvPr id="5" name="Picture 4" descr="Graphical user interface&#10;&#10;Description automatically generated with low confidence">
            <a:extLst>
              <a:ext uri="{FF2B5EF4-FFF2-40B4-BE49-F238E27FC236}">
                <a16:creationId xmlns:a16="http://schemas.microsoft.com/office/drawing/2014/main" id="{593800DE-9AA5-6D41-A0AF-E366BF5EF497}"/>
              </a:ext>
            </a:extLst>
          </p:cNvPr>
          <p:cNvPicPr>
            <a:picLocks noChangeAspect="1"/>
          </p:cNvPicPr>
          <p:nvPr/>
        </p:nvPicPr>
        <p:blipFill rotWithShape="1">
          <a:blip r:embed="rId5"/>
          <a:srcRect r="19305"/>
          <a:stretch/>
        </p:blipFill>
        <p:spPr>
          <a:xfrm>
            <a:off x="6594766" y="3961745"/>
            <a:ext cx="4835234" cy="1761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701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B5D9B-68F4-0C47-8C7C-0015428C7280}"/>
              </a:ext>
            </a:extLst>
          </p:cNvPr>
          <p:cNvSpPr>
            <a:spLocks noGrp="1"/>
          </p:cNvSpPr>
          <p:nvPr>
            <p:ph type="body" idx="1"/>
          </p:nvPr>
        </p:nvSpPr>
        <p:spPr>
          <a:xfrm>
            <a:off x="758952" y="1134534"/>
            <a:ext cx="10671048" cy="615074"/>
          </a:xfrm>
        </p:spPr>
        <p:txBody>
          <a:bodyPr anchor="t">
            <a:noAutofit/>
          </a:bodyPr>
          <a:lstStyle/>
          <a:p>
            <a:r>
              <a:rPr lang="en-US" b="1" i="0" dirty="0"/>
              <a:t>Question 1: Did the various metrics of music change over the last 5 years? </a:t>
            </a:r>
          </a:p>
          <a:p>
            <a:r>
              <a:rPr lang="en-US" dirty="0"/>
              <a:t>(By Year)</a:t>
            </a:r>
          </a:p>
        </p:txBody>
      </p:sp>
      <p:pic>
        <p:nvPicPr>
          <p:cNvPr id="4" name="Picture 2" descr="Spotify — Logo and Brand Assets">
            <a:extLst>
              <a:ext uri="{FF2B5EF4-FFF2-40B4-BE49-F238E27FC236}">
                <a16:creationId xmlns:a16="http://schemas.microsoft.com/office/drawing/2014/main" id="{F9C96909-C8CC-A940-9493-C400116668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8" y="6128512"/>
            <a:ext cx="1725996" cy="517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line chart&#10;&#10;Description automatically generated">
            <a:extLst>
              <a:ext uri="{FF2B5EF4-FFF2-40B4-BE49-F238E27FC236}">
                <a16:creationId xmlns:a16="http://schemas.microsoft.com/office/drawing/2014/main" id="{71B0CE3E-4E84-F342-B2B8-BA54FD636927}"/>
              </a:ext>
            </a:extLst>
          </p:cNvPr>
          <p:cNvPicPr>
            <a:picLocks noChangeAspect="1"/>
          </p:cNvPicPr>
          <p:nvPr/>
        </p:nvPicPr>
        <p:blipFill>
          <a:blip r:embed="rId4"/>
          <a:stretch>
            <a:fillRect/>
          </a:stretch>
        </p:blipFill>
        <p:spPr>
          <a:xfrm>
            <a:off x="766078" y="1930343"/>
            <a:ext cx="5293747" cy="4014216"/>
          </a:xfrm>
          <a:prstGeom prst="rect">
            <a:avLst/>
          </a:prstGeom>
        </p:spPr>
      </p:pic>
      <p:pic>
        <p:nvPicPr>
          <p:cNvPr id="9" name="Picture 8" descr="Chart, line chart&#10;&#10;Description automatically generated">
            <a:extLst>
              <a:ext uri="{FF2B5EF4-FFF2-40B4-BE49-F238E27FC236}">
                <a16:creationId xmlns:a16="http://schemas.microsoft.com/office/drawing/2014/main" id="{0D954787-8265-D149-BFC9-943AF2B60D81}"/>
              </a:ext>
            </a:extLst>
          </p:cNvPr>
          <p:cNvPicPr>
            <a:picLocks noChangeAspect="1"/>
          </p:cNvPicPr>
          <p:nvPr/>
        </p:nvPicPr>
        <p:blipFill>
          <a:blip r:embed="rId5"/>
          <a:stretch>
            <a:fillRect/>
          </a:stretch>
        </p:blipFill>
        <p:spPr>
          <a:xfrm>
            <a:off x="6173989" y="1930343"/>
            <a:ext cx="5251933" cy="4014216"/>
          </a:xfrm>
          <a:prstGeom prst="rect">
            <a:avLst/>
          </a:prstGeom>
        </p:spPr>
      </p:pic>
    </p:spTree>
    <p:extLst>
      <p:ext uri="{BB962C8B-B14F-4D97-AF65-F5344CB8AC3E}">
        <p14:creationId xmlns:p14="http://schemas.microsoft.com/office/powerpoint/2010/main" val="63740799"/>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7598</TotalTime>
  <Words>2667</Words>
  <Application>Microsoft Macintosh PowerPoint</Application>
  <PresentationFormat>Widescreen</PresentationFormat>
  <Paragraphs>356</Paragraphs>
  <Slides>26</Slides>
  <Notes>24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Avenir Next LT Pro</vt:lpstr>
      <vt:lpstr>Calibri</vt:lpstr>
      <vt:lpstr>Sitka Banner</vt:lpstr>
      <vt:lpstr>HeadlinesVTI</vt:lpstr>
      <vt:lpstr>Impact of COVID-19 on music</vt:lpstr>
      <vt:lpstr>PowerPoint Presentation</vt:lpstr>
      <vt:lpstr>Hypothesis:  Music released in January 2020 through April 2021 was statistically different than music released in 2015-2019 according to *various metrics, likely a result of the COVID-19 pandemic.  </vt:lpstr>
      <vt:lpstr>PowerPoint Presentation</vt:lpstr>
      <vt:lpstr>PowerPoint Presentation</vt:lpstr>
      <vt:lpstr>PowerPoint Presentation</vt:lpstr>
      <vt:lpstr>Music released in January 2020 through April 2021 was statistically different than music released in 2015-2019.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on music</dc:title>
  <dc:creator>Ratna Jadhav</dc:creator>
  <cp:lastModifiedBy>Michael Sorensen</cp:lastModifiedBy>
  <cp:revision>40</cp:revision>
  <dcterms:created xsi:type="dcterms:W3CDTF">2021-08-07T14:09:58Z</dcterms:created>
  <dcterms:modified xsi:type="dcterms:W3CDTF">2021-08-14T14:48:17Z</dcterms:modified>
</cp:coreProperties>
</file>